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66" r:id="rId2"/>
    <p:sldId id="341" r:id="rId3"/>
    <p:sldId id="342" r:id="rId4"/>
    <p:sldId id="340" r:id="rId5"/>
    <p:sldId id="339" r:id="rId6"/>
    <p:sldId id="343" r:id="rId7"/>
    <p:sldId id="344" r:id="rId8"/>
    <p:sldId id="345" r:id="rId9"/>
    <p:sldId id="346" r:id="rId10"/>
    <p:sldId id="348" r:id="rId11"/>
    <p:sldId id="349" r:id="rId12"/>
    <p:sldId id="347" r:id="rId13"/>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06D1"/>
    <a:srgbClr val="D60093"/>
    <a:srgbClr val="006600"/>
    <a:srgbClr val="CC0000"/>
    <a:srgbClr val="FFFF99"/>
    <a:srgbClr val="E3FDEB"/>
    <a:srgbClr val="D2FCDF"/>
    <a:srgbClr val="F6E8CE"/>
    <a:srgbClr val="F2E3BC"/>
    <a:srgbClr val="FFF1C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23" autoAdjust="0"/>
    <p:restoredTop sz="99667" autoAdjust="0"/>
  </p:normalViewPr>
  <p:slideViewPr>
    <p:cSldViewPr>
      <p:cViewPr>
        <p:scale>
          <a:sx n="66" d="100"/>
          <a:sy n="66" d="100"/>
        </p:scale>
        <p:origin x="-1050" y="-29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60F1C5D-20F4-4E4F-BD68-E11AB7FC171F}" type="datetimeFigureOut">
              <a:rPr lang="ru-RU" smtClean="0"/>
              <a:pPr/>
              <a:t>28.05.2020</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08DA6180-AD55-4C3B-9B04-5F5163583904}" type="slidenum">
              <a:rPr lang="ru-RU" smtClean="0"/>
              <a:pPr/>
              <a:t>‹#›</a:t>
            </a:fld>
            <a:endParaRPr lang="ru-RU"/>
          </a:p>
        </p:txBody>
      </p:sp>
    </p:spTree>
    <p:extLst>
      <p:ext uri="{BB962C8B-B14F-4D97-AF65-F5344CB8AC3E}">
        <p14:creationId xmlns:p14="http://schemas.microsoft.com/office/powerpoint/2010/main" xmlns="" val="296901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BD41AB8-2ACF-4D59-BC55-DE00A978EC8E}" type="datetimeFigureOut">
              <a:rPr lang="ru-RU" smtClean="0"/>
              <a:pPr/>
              <a:t>28.05.2020</a:t>
            </a:fld>
            <a:endParaRPr lang="ru-RU"/>
          </a:p>
        </p:txBody>
      </p:sp>
      <p:sp>
        <p:nvSpPr>
          <p:cNvPr id="5" name="Footer Placeholder 4"/>
          <p:cNvSpPr>
            <a:spLocks noGrp="1"/>
          </p:cNvSpPr>
          <p:nvPr>
            <p:ph type="ftr" sz="quarter" idx="11"/>
          </p:nvPr>
        </p:nvSpPr>
        <p:spPr>
          <a:xfrm>
            <a:off x="1174044" y="5357592"/>
            <a:ext cx="5034845" cy="365125"/>
          </a:xfrm>
        </p:spPr>
        <p:txBody>
          <a:bodyPr/>
          <a:lstStyle/>
          <a:p>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A1C106C-FB88-43AB-96B8-1C96E2B8055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C106C-FB88-43AB-96B8-1C96E2B8055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C106C-FB88-43AB-96B8-1C96E2B8055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A1C106C-FB88-43AB-96B8-1C96E2B8055E}" type="slidenum">
              <a:rPr lang="ru-RU" smtClean="0"/>
              <a:pPr/>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A1C106C-FB88-43AB-96B8-1C96E2B8055E}" type="slidenum">
              <a:rPr lang="ru-RU" smtClean="0"/>
              <a:pPr/>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A1C106C-FB88-43AB-96B8-1C96E2B8055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A1C106C-FB88-43AB-96B8-1C96E2B8055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fld id="{0BD41AB8-2ACF-4D59-BC55-DE00A978EC8E}" type="datetimeFigureOut">
              <a:rPr lang="ru-RU" smtClean="0"/>
              <a:pPr/>
              <a:t>28.05.2020</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fld id="{AA1C106C-FB88-43AB-96B8-1C96E2B8055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fld id="{0BD41AB8-2ACF-4D59-BC55-DE00A978EC8E}" type="datetimeFigureOut">
              <a:rPr lang="ru-RU" smtClean="0"/>
              <a:pPr/>
              <a:t>28.05.2020</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fld id="{AA1C106C-FB88-43AB-96B8-1C96E2B8055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C106C-FB88-43AB-96B8-1C96E2B8055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0BD41AB8-2ACF-4D59-BC55-DE00A978EC8E}" type="datetimeFigureOut">
              <a:rPr lang="ru-RU" smtClean="0"/>
              <a:pPr/>
              <a:t>28.05.2020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C106C-FB88-43AB-96B8-1C96E2B8055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BD41AB8-2ACF-4D59-BC55-DE00A978EC8E}" type="datetimeFigureOut">
              <a:rPr lang="ru-RU" smtClean="0"/>
              <a:pPr/>
              <a:t>28.05.2020</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A1C106C-FB88-43AB-96B8-1C96E2B8055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2.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0"/>
            <a:ext cx="8352928" cy="1231106"/>
          </a:xfrm>
          <a:prstGeom prst="rect">
            <a:avLst/>
          </a:prstGeom>
          <a:noFill/>
          <a:ln>
            <a:noFill/>
          </a:ln>
          <a:effectLst>
            <a:outerShdw blurRad="44450" dist="27940" dir="5400000" algn="ctr">
              <a:srgbClr val="000000">
                <a:alpha val="32000"/>
              </a:srgbClr>
            </a:outerShdw>
          </a:effectLst>
        </p:spPr>
        <p:txBody>
          <a:bodyPr wrap="square">
            <a:spAutoFit/>
          </a:bodyPr>
          <a:lstStyle/>
          <a:p>
            <a:pPr algn="ctr"/>
            <a:r>
              <a:rPr lang="ru-RU" sz="2000" b="1" dirty="0" smtClean="0">
                <a:solidFill>
                  <a:srgbClr val="0070C0"/>
                </a:solidFill>
                <a:latin typeface="Times New Roman" pitchFamily="18" charset="0"/>
                <a:cs typeface="Times New Roman" pitchFamily="18" charset="0"/>
              </a:rPr>
              <a:t> </a:t>
            </a:r>
            <a:r>
              <a:rPr lang="ru-RU" sz="2400" b="1" dirty="0" smtClean="0">
                <a:solidFill>
                  <a:srgbClr val="002060"/>
                </a:solidFill>
                <a:latin typeface="Times New Roman" pitchFamily="18" charset="0"/>
                <a:cs typeface="Times New Roman" pitchFamily="18" charset="0"/>
              </a:rPr>
              <a:t>ОРДАБАСЫ АУДАНЫ ӘКЕЛЕР МЕКТЕБІ 2020</a:t>
            </a:r>
          </a:p>
          <a:p>
            <a:pPr algn="ctr"/>
            <a:endParaRPr lang="kk-KZ" sz="1400" b="1" dirty="0" smtClean="0">
              <a:solidFill>
                <a:srgbClr val="0070C0"/>
              </a:solidFill>
              <a:latin typeface="Century Schoolbook" pitchFamily="18" charset="0"/>
              <a:cs typeface="Arial" pitchFamily="34" charset="0"/>
            </a:endParaRPr>
          </a:p>
          <a:p>
            <a:pPr algn="ctr"/>
            <a:endParaRPr lang="kk-KZ" sz="3600" b="1" dirty="0">
              <a:solidFill>
                <a:srgbClr val="C00000"/>
              </a:solidFill>
              <a:latin typeface="Century Schoolbook" pitchFamily="18" charset="0"/>
              <a:cs typeface="Arial" pitchFamily="34" charset="0"/>
            </a:endParaRPr>
          </a:p>
        </p:txBody>
      </p:sp>
      <p:sp>
        <p:nvSpPr>
          <p:cNvPr id="8" name="Прямоугольник 7"/>
          <p:cNvSpPr/>
          <p:nvPr/>
        </p:nvSpPr>
        <p:spPr>
          <a:xfrm>
            <a:off x="107504" y="27384"/>
            <a:ext cx="432048" cy="6713984"/>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kk-KZ" sz="2400" b="1" dirty="0" smtClean="0">
                <a:solidFill>
                  <a:srgbClr val="FF0000"/>
                </a:solidFill>
                <a:latin typeface="Times New Roman" pitchFamily="18" charset="0"/>
                <a:cs typeface="Times New Roman" pitchFamily="18" charset="0"/>
              </a:rPr>
              <a:t>     Әкелер мектебі          Әкелер мектебі</a:t>
            </a:r>
            <a:r>
              <a:rPr lang="ru-RU" sz="2400" b="1" dirty="0" smtClean="0">
                <a:solidFill>
                  <a:srgbClr val="FF0000"/>
                </a:solidFill>
                <a:latin typeface="Times New Roman" pitchFamily="18" charset="0"/>
                <a:cs typeface="Times New Roman" pitchFamily="18" charset="0"/>
              </a:rPr>
              <a:t>  </a:t>
            </a:r>
            <a:endParaRPr lang="ru-RU" sz="2400" b="1" dirty="0">
              <a:solidFill>
                <a:srgbClr val="FF0000"/>
              </a:solidFill>
              <a:latin typeface="Times New Roman" pitchFamily="18" charset="0"/>
              <a:cs typeface="Times New Roman" pitchFamily="18" charset="0"/>
            </a:endParaRPr>
          </a:p>
        </p:txBody>
      </p:sp>
      <p:grpSp>
        <p:nvGrpSpPr>
          <p:cNvPr id="22" name="Группа 21"/>
          <p:cNvGrpSpPr/>
          <p:nvPr/>
        </p:nvGrpSpPr>
        <p:grpSpPr>
          <a:xfrm>
            <a:off x="683568" y="404663"/>
            <a:ext cx="8248765" cy="6453337"/>
            <a:chOff x="2241358" y="1670700"/>
            <a:chExt cx="2919878" cy="3470216"/>
          </a:xfrm>
        </p:grpSpPr>
        <p:pic>
          <p:nvPicPr>
            <p:cNvPr id="7173" name="Picture 5"/>
            <p:cNvPicPr>
              <a:picLocks noChangeAspect="1" noChangeArrowheads="1"/>
            </p:cNvPicPr>
            <p:nvPr/>
          </p:nvPicPr>
          <p:blipFill>
            <a:blip r:embed="rId2" cstate="print"/>
            <a:srcRect l="26367" t="9226" r="21735" b="7812"/>
            <a:stretch>
              <a:fillRect/>
            </a:stretch>
          </p:blipFill>
          <p:spPr bwMode="auto">
            <a:xfrm>
              <a:off x="2241358" y="1670700"/>
              <a:ext cx="2919878" cy="3470216"/>
            </a:xfrm>
            <a:prstGeom prst="rect">
              <a:avLst/>
            </a:prstGeom>
            <a:noFill/>
            <a:ln w="9525">
              <a:noFill/>
              <a:miter lim="800000"/>
              <a:headEnd/>
              <a:tailEnd/>
            </a:ln>
            <a:effectLst/>
          </p:spPr>
        </p:pic>
        <p:pic>
          <p:nvPicPr>
            <p:cNvPr id="7172" name="Picture 4" descr="https://im0-tub-kz.yandex.net/i?id=6f26dfdafe15855b7cbfa9df08ecba64&amp;n=13"/>
            <p:cNvPicPr>
              <a:picLocks noChangeAspect="1" noChangeArrowheads="1"/>
            </p:cNvPicPr>
            <p:nvPr/>
          </p:nvPicPr>
          <p:blipFill>
            <a:blip r:embed="rId3" cstate="print"/>
            <a:srcRect/>
            <a:stretch>
              <a:fillRect/>
            </a:stretch>
          </p:blipFill>
          <p:spPr bwMode="auto">
            <a:xfrm>
              <a:off x="3796200" y="1670701"/>
              <a:ext cx="1350929" cy="1355254"/>
            </a:xfrm>
            <a:prstGeom prst="rect">
              <a:avLst/>
            </a:prstGeom>
            <a:noFill/>
          </p:spPr>
        </p:pic>
      </p:grpSp>
    </p:spTree>
    <p:extLst>
      <p:ext uri="{BB962C8B-B14F-4D97-AF65-F5344CB8AC3E}">
        <p14:creationId xmlns:p14="http://schemas.microsoft.com/office/powerpoint/2010/main" xmlns="" val="360623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5868144" y="1196752"/>
            <a:ext cx="3275856" cy="5089769"/>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r>
              <a:rPr lang="kk-KZ" sz="1200" dirty="0">
                <a:solidFill>
                  <a:srgbClr val="FF0000"/>
                </a:solidFill>
                <a:latin typeface="Times New Roman" pitchFamily="18" charset="0"/>
                <a:cs typeface="Times New Roman" pitchFamily="18" charset="0"/>
              </a:rPr>
              <a:t>Өткізу </a:t>
            </a:r>
            <a:r>
              <a:rPr lang="kk-KZ" sz="1200" dirty="0" smtClean="0">
                <a:solidFill>
                  <a:srgbClr val="FF0000"/>
                </a:solidFill>
                <a:latin typeface="Times New Roman" pitchFamily="18" charset="0"/>
                <a:cs typeface="Times New Roman" pitchFamily="18" charset="0"/>
              </a:rPr>
              <a:t>уақыты </a:t>
            </a:r>
            <a:r>
              <a:rPr lang="kk-KZ" sz="1200" dirty="0" smtClean="0">
                <a:latin typeface="Times New Roman" pitchFamily="18" charset="0"/>
                <a:cs typeface="Times New Roman" pitchFamily="18" charset="0"/>
              </a:rPr>
              <a:t> 12.12.2019ж.                 </a:t>
            </a:r>
            <a:endParaRPr lang="ru-RU" sz="1200" dirty="0">
              <a:latin typeface="Times New Roman" pitchFamily="18" charset="0"/>
              <a:cs typeface="Times New Roman" pitchFamily="18" charset="0"/>
            </a:endParaRPr>
          </a:p>
          <a:p>
            <a:pPr algn="just"/>
            <a:r>
              <a:rPr lang="kk-KZ" sz="1200" dirty="0">
                <a:solidFill>
                  <a:srgbClr val="FF0000"/>
                </a:solidFill>
                <a:latin typeface="Times New Roman" pitchFamily="18" charset="0"/>
                <a:cs typeface="Times New Roman" pitchFamily="18" charset="0"/>
              </a:rPr>
              <a:t>Өткізу </a:t>
            </a:r>
            <a:r>
              <a:rPr lang="kk-KZ" sz="1200" dirty="0" smtClean="0">
                <a:solidFill>
                  <a:srgbClr val="FF0000"/>
                </a:solidFill>
                <a:latin typeface="Times New Roman" pitchFamily="18" charset="0"/>
                <a:cs typeface="Times New Roman" pitchFamily="18" charset="0"/>
              </a:rPr>
              <a:t>орны</a:t>
            </a:r>
            <a:r>
              <a:rPr lang="kk-KZ" sz="12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Түркістан облысы Ордабасы ауданы Ш.Уәлиханов атындағы мектеп-гимназиясында «Әкелер мектебінің» «Әкелер мектебі-тәрбие мектебі» тақырыбында облыстық семинар өткізілді. Семинарда ауданымыздың үздік 5-ші сынып оқушыларын «Жас ұлан» ұйымына қабылдау рәсімі өтті.Жиынға  Түркістан облысы ардагерлер кеңесінің төрағасы Мәуленқұлов Жеңісбек Мәуленқұлұлы, облыстық ардагерлер кеңесі төрағасының орынбасары Төлебаев Кенжехан Атақұлұлы, облыстық адами әлеуетті дамыту басқармасының тәрбие бөлімінің басшысы Шерімбет Айнур Зүбайрақызы, аудан әкімінің орынбасары Әбдіқұлов Аңсарбек Советұлы және облыстық «Әкелер мектебінің» төрағалары, зиялы қауым өкілдері және мектеп басшылары қатысты. Жас ұлан ұйымына қабылданған оқушыларға ақ батасын беріп, мойындарына галстук тақты.</a:t>
            </a:r>
            <a:endParaRPr lang="ru-RU" sz="1200" dirty="0" smtClean="0">
              <a:latin typeface="Times New Roman" pitchFamily="18" charset="0"/>
              <a:cs typeface="Times New Roman" pitchFamily="18" charset="0"/>
            </a:endParaRPr>
          </a:p>
          <a:p>
            <a:r>
              <a:rPr lang="kk-KZ" sz="1200" dirty="0" smtClean="0">
                <a:latin typeface="Times New Roman" pitchFamily="18" charset="0"/>
                <a:cs typeface="Times New Roman" pitchFamily="18" charset="0"/>
              </a:rPr>
              <a:t>Семинарда «Әке – алтын діңгегім»,  «Әке – тірек. Бала - жүрек», «Отбасындағы  әке орны»,  «Отбасындағы әкенің беделін қалай арттыруға болады», «Әке жүрегі таудан үлкен. Ана жүрегі теңізден терең» тақырыптарында ата-аналар мен оқушылардың қатысуымен тәрбиелік іс-шаралар өткізілді.</a:t>
            </a:r>
            <a:endParaRPr lang="ru-RU" sz="1200" dirty="0" smtClean="0">
              <a:latin typeface="Times New Roman" pitchFamily="18" charset="0"/>
              <a:cs typeface="Times New Roman" pitchFamily="18" charset="0"/>
            </a:endParaRPr>
          </a:p>
          <a:p>
            <a:r>
              <a:rPr lang="kk-KZ" sz="1200" i="1" dirty="0" smtClean="0">
                <a:latin typeface="Times New Roman" pitchFamily="18" charset="0"/>
                <a:cs typeface="Times New Roman" pitchFamily="18" charset="0"/>
              </a:rPr>
              <a:t> </a:t>
            </a:r>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120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МЕКТЕБІ            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707886"/>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a:t>
            </a:r>
            <a:r>
              <a:rPr lang="kk-KZ" sz="2000" b="1" dirty="0" smtClean="0">
                <a:latin typeface="Times New Roman" pitchFamily="18" charset="0"/>
                <a:cs typeface="Times New Roman" pitchFamily="18" charset="0"/>
              </a:rPr>
              <a:t>Әкелер мектебі-тәрбие мектебі</a:t>
            </a:r>
            <a:endParaRPr lang="ru-RU" sz="2000" b="1" dirty="0" smtClean="0">
              <a:latin typeface="Times New Roman" pitchFamily="18" charset="0"/>
              <a:cs typeface="Times New Roman" pitchFamily="18" charset="0"/>
            </a:endParaRPr>
          </a:p>
          <a:p>
            <a:pPr algn="ctr"/>
            <a:endParaRPr lang="ru-RU" sz="20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0" name="Picture 2" descr="C:\Documents and Settings\User\Рабочий стол\Әкелер мектебі\Ш Уалиханов обл семинар\IMG-20191212-WA0165.jpg"/>
          <p:cNvPicPr>
            <a:picLocks noChangeAspect="1" noChangeArrowheads="1"/>
          </p:cNvPicPr>
          <p:nvPr/>
        </p:nvPicPr>
        <p:blipFill>
          <a:blip r:embed="rId3" cstate="print"/>
          <a:srcRect/>
          <a:stretch>
            <a:fillRect/>
          </a:stretch>
        </p:blipFill>
        <p:spPr bwMode="auto">
          <a:xfrm>
            <a:off x="467544" y="404664"/>
            <a:ext cx="2448272" cy="2024204"/>
          </a:xfrm>
          <a:prstGeom prst="rect">
            <a:avLst/>
          </a:prstGeom>
          <a:noFill/>
        </p:spPr>
      </p:pic>
      <p:pic>
        <p:nvPicPr>
          <p:cNvPr id="2051" name="Picture 3" descr="C:\Documents and Settings\User\Рабочий стол\Әкелер мектебі\Ш Уалиханов обл семинар\IMG-20191212-WA0228.jpg"/>
          <p:cNvPicPr>
            <a:picLocks noChangeAspect="1" noChangeArrowheads="1"/>
          </p:cNvPicPr>
          <p:nvPr/>
        </p:nvPicPr>
        <p:blipFill>
          <a:blip r:embed="rId4" cstate="print"/>
          <a:srcRect/>
          <a:stretch>
            <a:fillRect/>
          </a:stretch>
        </p:blipFill>
        <p:spPr bwMode="auto">
          <a:xfrm>
            <a:off x="2987824" y="404664"/>
            <a:ext cx="3024336" cy="2024204"/>
          </a:xfrm>
          <a:prstGeom prst="rect">
            <a:avLst/>
          </a:prstGeom>
          <a:noFill/>
        </p:spPr>
      </p:pic>
      <p:pic>
        <p:nvPicPr>
          <p:cNvPr id="2052" name="Picture 4" descr="C:\Documents and Settings\User\Рабочий стол\Әкелер мектебі\Ш Уалиханов обл семинар\IMG_3422(1).JPG"/>
          <p:cNvPicPr>
            <a:picLocks noChangeAspect="1" noChangeArrowheads="1"/>
          </p:cNvPicPr>
          <p:nvPr/>
        </p:nvPicPr>
        <p:blipFill>
          <a:blip r:embed="rId5" cstate="print"/>
          <a:srcRect/>
          <a:stretch>
            <a:fillRect/>
          </a:stretch>
        </p:blipFill>
        <p:spPr bwMode="auto">
          <a:xfrm>
            <a:off x="467544" y="2492896"/>
            <a:ext cx="2448272" cy="1936236"/>
          </a:xfrm>
          <a:prstGeom prst="rect">
            <a:avLst/>
          </a:prstGeom>
          <a:noFill/>
        </p:spPr>
      </p:pic>
      <p:pic>
        <p:nvPicPr>
          <p:cNvPr id="2053" name="Picture 5" descr="C:\Documents and Settings\User\Рабочий стол\Әкелер мектебі\Ш Уалиханов обл семинар\IMG_3421.JPG"/>
          <p:cNvPicPr>
            <a:picLocks noChangeAspect="1" noChangeArrowheads="1"/>
          </p:cNvPicPr>
          <p:nvPr/>
        </p:nvPicPr>
        <p:blipFill>
          <a:blip r:embed="rId6" cstate="print"/>
          <a:srcRect/>
          <a:stretch>
            <a:fillRect/>
          </a:stretch>
        </p:blipFill>
        <p:spPr bwMode="auto">
          <a:xfrm>
            <a:off x="3000364" y="2492896"/>
            <a:ext cx="3011796" cy="1936236"/>
          </a:xfrm>
          <a:prstGeom prst="rect">
            <a:avLst/>
          </a:prstGeom>
          <a:noFill/>
        </p:spPr>
      </p:pic>
      <p:pic>
        <p:nvPicPr>
          <p:cNvPr id="2054" name="Picture 6" descr="C:\Documents and Settings\User\Рабочий стол\Әкелер мектебі\Ш Уалиханов обл семинар\IMG_3455.JPG"/>
          <p:cNvPicPr>
            <a:picLocks noChangeAspect="1" noChangeArrowheads="1"/>
          </p:cNvPicPr>
          <p:nvPr/>
        </p:nvPicPr>
        <p:blipFill>
          <a:blip r:embed="rId7" cstate="print"/>
          <a:srcRect/>
          <a:stretch>
            <a:fillRect/>
          </a:stretch>
        </p:blipFill>
        <p:spPr bwMode="auto">
          <a:xfrm>
            <a:off x="467544" y="4509120"/>
            <a:ext cx="2448271" cy="2348880"/>
          </a:xfrm>
          <a:prstGeom prst="rect">
            <a:avLst/>
          </a:prstGeom>
          <a:noFill/>
        </p:spPr>
      </p:pic>
      <p:pic>
        <p:nvPicPr>
          <p:cNvPr id="2056" name="Picture 8"/>
          <p:cNvPicPr>
            <a:picLocks noChangeAspect="1" noChangeArrowheads="1"/>
          </p:cNvPicPr>
          <p:nvPr/>
        </p:nvPicPr>
        <p:blipFill>
          <a:blip r:embed="rId8" cstate="print"/>
          <a:srcRect/>
          <a:stretch>
            <a:fillRect/>
          </a:stretch>
        </p:blipFill>
        <p:spPr bwMode="auto">
          <a:xfrm>
            <a:off x="3000364" y="4509120"/>
            <a:ext cx="3011796" cy="234888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1"/>
            <a:ext cx="9144000" cy="7023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5786446" y="1000108"/>
            <a:ext cx="3357554" cy="5286413"/>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r>
              <a:rPr lang="kk-KZ" sz="1200" dirty="0">
                <a:solidFill>
                  <a:srgbClr val="FF0000"/>
                </a:solidFill>
                <a:latin typeface="Times New Roman" pitchFamily="18" charset="0"/>
                <a:cs typeface="Times New Roman" pitchFamily="18" charset="0"/>
              </a:rPr>
              <a:t>Өткізу </a:t>
            </a:r>
            <a:r>
              <a:rPr lang="kk-KZ" sz="1200" dirty="0" smtClean="0">
                <a:solidFill>
                  <a:srgbClr val="FF0000"/>
                </a:solidFill>
                <a:latin typeface="Times New Roman" pitchFamily="18" charset="0"/>
                <a:cs typeface="Times New Roman" pitchFamily="18" charset="0"/>
              </a:rPr>
              <a:t>уақыты </a:t>
            </a:r>
            <a:r>
              <a:rPr lang="kk-KZ" sz="1200" dirty="0" smtClean="0">
                <a:latin typeface="Times New Roman" pitchFamily="18" charset="0"/>
                <a:cs typeface="Times New Roman" pitchFamily="18" charset="0"/>
              </a:rPr>
              <a:t> 24.12.2019ж.                 </a:t>
            </a:r>
            <a:endParaRPr lang="ru-RU" sz="1200" dirty="0">
              <a:latin typeface="Times New Roman" pitchFamily="18" charset="0"/>
              <a:cs typeface="Times New Roman" pitchFamily="18" charset="0"/>
            </a:endParaRPr>
          </a:p>
          <a:p>
            <a:pPr algn="just"/>
            <a:r>
              <a:rPr lang="kk-KZ" sz="1200" dirty="0">
                <a:solidFill>
                  <a:srgbClr val="FF0000"/>
                </a:solidFill>
                <a:latin typeface="Times New Roman" pitchFamily="18" charset="0"/>
                <a:cs typeface="Times New Roman" pitchFamily="18" charset="0"/>
              </a:rPr>
              <a:t>Өткізу </a:t>
            </a:r>
            <a:r>
              <a:rPr lang="kk-KZ" sz="1200" dirty="0" smtClean="0">
                <a:solidFill>
                  <a:srgbClr val="FF0000"/>
                </a:solidFill>
                <a:latin typeface="Times New Roman" pitchFamily="18" charset="0"/>
                <a:cs typeface="Times New Roman" pitchFamily="18" charset="0"/>
              </a:rPr>
              <a:t>орны</a:t>
            </a:r>
            <a:r>
              <a:rPr lang="kk-KZ" sz="1200" dirty="0" smtClean="0">
                <a:latin typeface="Times New Roman" pitchFamily="18" charset="0"/>
                <a:cs typeface="Times New Roman" pitchFamily="18" charset="0"/>
              </a:rPr>
              <a:t>: Түркістан облысы,</a:t>
            </a:r>
            <a:r>
              <a:rPr lang="ru-RU" sz="1200" dirty="0" err="1" smtClean="0">
                <a:latin typeface="Times New Roman" pitchFamily="18" charset="0"/>
                <a:cs typeface="Times New Roman" pitchFamily="18" charset="0"/>
              </a:rPr>
              <a:t>Ордабасы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ауданы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мектебінің" </a:t>
            </a:r>
            <a:r>
              <a:rPr lang="ru-RU" sz="1200" dirty="0" smtClean="0">
                <a:latin typeface="Times New Roman" pitchFamily="18" charset="0"/>
                <a:cs typeface="Times New Roman" pitchFamily="18" charset="0"/>
              </a:rPr>
              <a:t>2019-2020 </a:t>
            </a:r>
            <a:r>
              <a:rPr lang="ru-RU" sz="1200" dirty="0" err="1" smtClean="0">
                <a:latin typeface="Times New Roman" pitchFamily="18" charset="0"/>
                <a:cs typeface="Times New Roman" pitchFamily="18" charset="0"/>
              </a:rPr>
              <a:t>оқу жылына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арналған іс-шара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жоспарына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сәйкес</a:t>
            </a:r>
            <a:r>
              <a:rPr lang="ru-RU" sz="1200" dirty="0" smtClean="0">
                <a:latin typeface="Times New Roman" pitchFamily="18" charset="0"/>
                <a:cs typeface="Times New Roman" pitchFamily="18" charset="0"/>
              </a:rPr>
              <a:t>, А.</a:t>
            </a:r>
            <a:r>
              <a:rPr lang="ru-RU" sz="1200" dirty="0" err="1" smtClean="0">
                <a:latin typeface="Times New Roman" pitchFamily="18" charset="0"/>
                <a:cs typeface="Times New Roman" pitchFamily="18" charset="0"/>
              </a:rPr>
              <a:t>Шерімқұлов атындағы жалпы</a:t>
            </a:r>
            <a:r>
              <a:rPr lang="ru-RU" sz="1200" dirty="0" smtClean="0">
                <a:latin typeface="Times New Roman" pitchFamily="18" charset="0"/>
                <a:cs typeface="Times New Roman" pitchFamily="18" charset="0"/>
              </a:rPr>
              <a:t> орта мектебі,"</a:t>
            </a:r>
            <a:r>
              <a:rPr lang="ru-RU" sz="1200" dirty="0" err="1" smtClean="0">
                <a:latin typeface="Times New Roman" pitchFamily="18" charset="0"/>
                <a:cs typeface="Times New Roman" pitchFamily="18" charset="0"/>
              </a:rPr>
              <a:t>Қызылжар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жалпы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орта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мектебі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коммуналдық мемлекеттік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мекемелерінде</a:t>
            </a:r>
            <a:r>
              <a:rPr lang="ru-RU" sz="1200" dirty="0" smtClean="0">
                <a:latin typeface="Times New Roman" pitchFamily="18" charset="0"/>
                <a:cs typeface="Times New Roman" pitchFamily="18" charset="0"/>
              </a:rPr>
              <a:t> 7-10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 арасында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Әдептілік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 бастауы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бөлімі бойынша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сағаттары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пікір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сайыстар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өтті</a:t>
            </a:r>
            <a:r>
              <a:rPr lang="ru-RU" sz="1200" dirty="0" smtClean="0">
                <a:latin typeface="Times New Roman" pitchFamily="18" charset="0"/>
                <a:cs typeface="Times New Roman" pitchFamily="18" charset="0"/>
              </a:rPr>
              <a:t>. 7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 діннің жаршысы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«Әдепті кісіде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ұят </a:t>
            </a:r>
            <a:r>
              <a:rPr lang="ru-RU" sz="1200" dirty="0" smtClean="0">
                <a:latin typeface="Times New Roman" pitchFamily="18" charset="0"/>
                <a:cs typeface="Times New Roman" pitchFamily="18" charset="0"/>
              </a:rPr>
              <a:t>бар, </a:t>
            </a:r>
            <a:r>
              <a:rPr lang="ru-RU" sz="1200" dirty="0" err="1" smtClean="0">
                <a:latin typeface="Times New Roman" pitchFamily="18" charset="0"/>
                <a:cs typeface="Times New Roman" pitchFamily="18" charset="0"/>
              </a:rPr>
              <a:t>ұяты </a:t>
            </a:r>
            <a:r>
              <a:rPr lang="ru-RU" sz="1200" dirty="0" smtClean="0">
                <a:latin typeface="Times New Roman" pitchFamily="18" charset="0"/>
                <a:cs typeface="Times New Roman" pitchFamily="18" charset="0"/>
              </a:rPr>
              <a:t>бар </a:t>
            </a:r>
            <a:r>
              <a:rPr lang="ru-RU" sz="1200" dirty="0" err="1" smtClean="0">
                <a:latin typeface="Times New Roman" pitchFamily="18" charset="0"/>
                <a:cs typeface="Times New Roman" pitchFamily="18" charset="0"/>
              </a:rPr>
              <a:t>кісіде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иман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 сағаты</a:t>
            </a:r>
            <a:r>
              <a:rPr lang="ru-RU" sz="1200" dirty="0" smtClean="0">
                <a:latin typeface="Times New Roman" pitchFamily="18" charset="0"/>
                <a:cs typeface="Times New Roman" pitchFamily="18" charset="0"/>
              </a:rPr>
              <a:t>). 8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Әдепті әкелер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қоғамның баға жетпес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байлығы әрі мәртебесі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 сағаты</a:t>
            </a:r>
            <a:r>
              <a:rPr lang="ru-RU" sz="1200" dirty="0" smtClean="0">
                <a:latin typeface="Times New Roman" pitchFamily="18" charset="0"/>
                <a:cs typeface="Times New Roman" pitchFamily="18" charset="0"/>
              </a:rPr>
              <a:t>). 9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Әрбір Әке әдепті болуы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керек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сенің адамгершілік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борышың»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дебат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сабағы</a:t>
            </a:r>
            <a:r>
              <a:rPr lang="ru-RU" sz="1200" dirty="0" smtClean="0">
                <a:latin typeface="Times New Roman" pitchFamily="18" charset="0"/>
                <a:cs typeface="Times New Roman" pitchFamily="18" charset="0"/>
              </a:rPr>
              <a:t>). 10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Әдептілік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адамгершілік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отбасынан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бастау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алады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пікір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сайысы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"Әдепті кісідеұят </a:t>
            </a:r>
            <a:r>
              <a:rPr lang="ru-RU" sz="1200" dirty="0" smtClean="0">
                <a:latin typeface="Times New Roman" pitchFamily="18" charset="0"/>
                <a:cs typeface="Times New Roman" pitchFamily="18" charset="0"/>
              </a:rPr>
              <a:t>бар" </a:t>
            </a:r>
            <a:r>
              <a:rPr lang="ru-RU" sz="1200" dirty="0" err="1" smtClean="0">
                <a:latin typeface="Times New Roman" pitchFamily="18" charset="0"/>
                <a:cs typeface="Times New Roman" pitchFamily="18" charset="0"/>
              </a:rPr>
              <a:t>топтық жұмыс</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Әрбір әке әдепті </a:t>
            </a:r>
            <a:r>
              <a:rPr lang="ru-RU" sz="1200" dirty="0" smtClean="0">
                <a:latin typeface="Times New Roman" pitchFamily="18" charset="0"/>
                <a:cs typeface="Times New Roman" pitchFamily="18" charset="0"/>
              </a:rPr>
              <a:t>болу </a:t>
            </a:r>
            <a:r>
              <a:rPr lang="ru-RU" sz="1200" dirty="0" err="1" smtClean="0">
                <a:latin typeface="Times New Roman" pitchFamily="18" charset="0"/>
                <a:cs typeface="Times New Roman" pitchFamily="18" charset="0"/>
              </a:rPr>
              <a:t>керек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пікір-талас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Әдепті әкелер-қоғамның баға жетпес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байлығы әрі мәртебесі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дөңгелек үстел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Әкешім-асқар тауым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a:t>
            </a:r>
            <a:r>
              <a:rPr lang="ru-RU" sz="1200" dirty="0" smtClean="0">
                <a:latin typeface="Times New Roman" pitchFamily="18" charset="0"/>
                <a:cs typeface="Times New Roman" pitchFamily="18" charset="0"/>
              </a:rPr>
              <a:t> белес!" </a:t>
            </a:r>
            <a:r>
              <a:rPr lang="ru-RU" sz="1200" dirty="0" err="1" smtClean="0">
                <a:latin typeface="Times New Roman" pitchFamily="18" charset="0"/>
                <a:cs typeface="Times New Roman" pitchFamily="18" charset="0"/>
              </a:rPr>
              <a:t>атты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концерттік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бағдарламаға ұласты.</a:t>
            </a: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Іс-шараға аудандық, аймақтық "Әкелер мектебінің" төрағасы және орынбасарлары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ауыл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билері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мекеме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басшылары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және ұстаздар шақырылды.</a:t>
            </a:r>
            <a:r>
              <a:rPr lang="ru-RU" sz="1200" dirty="0" smtClean="0">
                <a:latin typeface="Times New Roman" pitchFamily="18" charset="0"/>
                <a:cs typeface="Times New Roman" pitchFamily="18" charset="0"/>
              </a:rPr>
              <a:t> </a:t>
            </a: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207</a:t>
            </a: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МЕКТЕБІ            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707886"/>
          </a:xfrm>
          <a:prstGeom prst="rect">
            <a:avLst/>
          </a:prstGeom>
          <a:noFill/>
          <a:ln w="9525">
            <a:noFill/>
            <a:miter lim="800000"/>
            <a:headEnd/>
            <a:tailEnd/>
          </a:ln>
        </p:spPr>
        <p:txBody>
          <a:bodyPr wrap="square">
            <a:spAutoFit/>
          </a:bodyPr>
          <a:lstStyle/>
          <a:p>
            <a:r>
              <a:rPr lang="kk-KZ" sz="2000" b="1" dirty="0" smtClean="0">
                <a:solidFill>
                  <a:srgbClr val="0106D1"/>
                </a:solidFill>
                <a:latin typeface="Times New Roman" pitchFamily="18" charset="0"/>
                <a:cs typeface="Times New Roman" pitchFamily="18" charset="0"/>
              </a:rPr>
              <a:t>                 Тақырыбы:</a:t>
            </a:r>
            <a:r>
              <a:rPr lang="kk-KZ" sz="2000" b="1" dirty="0" smtClean="0">
                <a:latin typeface="Times New Roman" pitchFamily="18" charset="0"/>
                <a:cs typeface="Times New Roman" pitchFamily="18" charset="0"/>
              </a:rPr>
              <a:t>Әдептілік-тәрбие бастауы</a:t>
            </a:r>
            <a:endParaRPr lang="ru-RU" sz="2000" b="1" dirty="0" smtClean="0">
              <a:latin typeface="Times New Roman" pitchFamily="18" charset="0"/>
              <a:cs typeface="Times New Roman" pitchFamily="18" charset="0"/>
            </a:endParaRPr>
          </a:p>
          <a:p>
            <a:pPr algn="ctr"/>
            <a:endParaRPr lang="ru-RU" sz="20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6" name="Picture 2" descr="C:\Documents and Settings\User\Рабочий стол\Әкелер мектебі\Шерімқұлов\IMG_3959.JPG"/>
          <p:cNvPicPr>
            <a:picLocks noChangeAspect="1" noChangeArrowheads="1"/>
          </p:cNvPicPr>
          <p:nvPr/>
        </p:nvPicPr>
        <p:blipFill>
          <a:blip r:embed="rId3" cstate="print"/>
          <a:srcRect/>
          <a:stretch>
            <a:fillRect/>
          </a:stretch>
        </p:blipFill>
        <p:spPr bwMode="auto">
          <a:xfrm>
            <a:off x="467545" y="476672"/>
            <a:ext cx="2747134" cy="2880890"/>
          </a:xfrm>
          <a:prstGeom prst="rect">
            <a:avLst/>
          </a:prstGeom>
          <a:noFill/>
        </p:spPr>
      </p:pic>
      <p:pic>
        <p:nvPicPr>
          <p:cNvPr id="1028" name="Picture 4" descr="C:\Documents and Settings\User\Рабочий стол\Әкелер мектебі\Шерімқұлов\IMG_3953.JPG"/>
          <p:cNvPicPr>
            <a:picLocks noChangeAspect="1" noChangeArrowheads="1"/>
          </p:cNvPicPr>
          <p:nvPr/>
        </p:nvPicPr>
        <p:blipFill>
          <a:blip r:embed="rId4" cstate="print"/>
          <a:srcRect/>
          <a:stretch>
            <a:fillRect/>
          </a:stretch>
        </p:blipFill>
        <p:spPr bwMode="auto">
          <a:xfrm>
            <a:off x="3347864" y="476672"/>
            <a:ext cx="2520280" cy="2880890"/>
          </a:xfrm>
          <a:prstGeom prst="rect">
            <a:avLst/>
          </a:prstGeom>
          <a:noFill/>
        </p:spPr>
      </p:pic>
      <p:pic>
        <p:nvPicPr>
          <p:cNvPr id="1029" name="Picture 5" descr="C:\Documents and Settings\User\Рабочий стол\Әкелер мектебі\Шерімқұлов\IMG_3965.JPG"/>
          <p:cNvPicPr>
            <a:picLocks noChangeAspect="1" noChangeArrowheads="1"/>
          </p:cNvPicPr>
          <p:nvPr/>
        </p:nvPicPr>
        <p:blipFill>
          <a:blip r:embed="rId5" cstate="print"/>
          <a:srcRect/>
          <a:stretch>
            <a:fillRect/>
          </a:stretch>
        </p:blipFill>
        <p:spPr bwMode="auto">
          <a:xfrm>
            <a:off x="467545" y="3645024"/>
            <a:ext cx="2747134" cy="3024335"/>
          </a:xfrm>
          <a:prstGeom prst="rect">
            <a:avLst/>
          </a:prstGeom>
          <a:noFill/>
        </p:spPr>
      </p:pic>
      <p:pic>
        <p:nvPicPr>
          <p:cNvPr id="1032" name="Picture 8" descr="&amp;Ncy;&amp;acy; &amp;icy;&amp;zcy;&amp;ocy;&amp;bcy;&amp;rcy;&amp;acy;&amp;zhcy;&amp;iecy;&amp;ncy;&amp;icy;&amp;icy; &amp;mcy;&amp;ocy;&amp;zhcy;&amp;iecy;&amp;tcy; &amp;ncy;&amp;acy;&amp;khcy;&amp;ocy;&amp;dcy;&amp;icy;&amp;tcy;&amp;softcy;&amp;scy;&amp;yacy;: 1 &amp;chcy;&amp;iecy;&amp;lcy;&amp;ocy;&amp;vcy;&amp;iecy;&amp;kcy;, &amp;scy;&amp;icy;&amp;dcy;&amp;icy;&amp;tcy;, &amp;scy;&amp;tcy;&amp;ocy;&amp;lcy; &amp;icy; &amp;vcy; &amp;pcy;&amp;ocy;&amp;mcy;&amp;iecy;&amp;shchcy;&amp;iecy;&amp;ncy;&amp;icy;&amp;icy;"/>
          <p:cNvPicPr>
            <a:picLocks noChangeAspect="1" noChangeArrowheads="1"/>
          </p:cNvPicPr>
          <p:nvPr/>
        </p:nvPicPr>
        <p:blipFill>
          <a:blip r:embed="rId6" cstate="print"/>
          <a:srcRect/>
          <a:stretch>
            <a:fillRect/>
          </a:stretch>
        </p:blipFill>
        <p:spPr bwMode="auto">
          <a:xfrm>
            <a:off x="3347864" y="3645024"/>
            <a:ext cx="2592288" cy="302433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372200" y="1000108"/>
            <a:ext cx="2771800" cy="5286413"/>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уақыты </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30.12.2019ж.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Ордабасы ауданы, Арыстанды ауылы, “Бөген” жалпы орта мектебі мен Көкарал  ауылы, М.Жұмабаев атындағы жалпы орта мектептерінде </a:t>
            </a:r>
          </a:p>
          <a:p>
            <a:pPr algn="just"/>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Ордабасы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ауданы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мектебінің" </a:t>
            </a:r>
            <a:r>
              <a:rPr lang="ru-RU" sz="1200" dirty="0" smtClean="0">
                <a:latin typeface="Times New Roman" pitchFamily="18" charset="0"/>
                <a:cs typeface="Times New Roman" pitchFamily="18" charset="0"/>
              </a:rPr>
              <a:t>2019-2020 </a:t>
            </a:r>
            <a:r>
              <a:rPr lang="ru-RU" sz="1200" dirty="0" err="1" smtClean="0">
                <a:latin typeface="Times New Roman" pitchFamily="18" charset="0"/>
                <a:cs typeface="Times New Roman" pitchFamily="18" charset="0"/>
              </a:rPr>
              <a:t>оқу жылына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арналған іс-шара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жоспарына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сәйкес</a:t>
            </a:r>
            <a:r>
              <a:rPr lang="ru-RU" sz="1200" dirty="0" smtClean="0">
                <a:latin typeface="Times New Roman" pitchFamily="18" charset="0"/>
                <a:cs typeface="Times New Roman" pitchFamily="18" charset="0"/>
              </a:rPr>
              <a:t>, 5-10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 арасында</a:t>
            </a:r>
            <a:r>
              <a:rPr lang="ru-RU" sz="1200" dirty="0" smtClean="0">
                <a:latin typeface="Times New Roman" pitchFamily="18" charset="0"/>
                <a:cs typeface="Times New Roman" pitchFamily="18" charset="0"/>
              </a:rPr>
              <a:t> "7 </a:t>
            </a:r>
            <a:r>
              <a:rPr lang="ru-RU" sz="1200" dirty="0" err="1" smtClean="0">
                <a:latin typeface="Times New Roman" pitchFamily="18" charset="0"/>
                <a:cs typeface="Times New Roman" pitchFamily="18" charset="0"/>
              </a:rPr>
              <a:t>санының кереметі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сайыс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сабақ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әкенің тәрбиесін- жүз 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алмайды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 </a:t>
            </a:r>
            <a:r>
              <a:rPr lang="ru-RU" sz="1200" dirty="0" smtClean="0">
                <a:latin typeface="Times New Roman" pitchFamily="18" charset="0"/>
                <a:cs typeface="Times New Roman" pitchFamily="18" charset="0"/>
              </a:rPr>
              <a:t>-алтын </a:t>
            </a:r>
            <a:r>
              <a:rPr lang="ru-RU" sz="1200" dirty="0" err="1" smtClean="0">
                <a:latin typeface="Times New Roman" pitchFamily="18" charset="0"/>
                <a:cs typeface="Times New Roman" pitchFamily="18" charset="0"/>
              </a:rPr>
              <a:t>діңгегім</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дөңгелек үстел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Отбасындағы әке орны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Әке-тірек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Ана-жүрек.Бала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тірек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пікірталас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 көрген оқ жонар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топтық жұмыстар ұйымдастырылды.Іс-шараға қатысқан әкелердің балаларына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сезімдері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ұлғайып, оқушылардың әкеге 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сенімдері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"Әкешім-асқар тауым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a:t>
            </a:r>
            <a:r>
              <a:rPr lang="ru-RU" sz="1200" dirty="0" smtClean="0">
                <a:latin typeface="Times New Roman" pitchFamily="18" charset="0"/>
                <a:cs typeface="Times New Roman" pitchFamily="18" charset="0"/>
              </a:rPr>
              <a:t> белес!" </a:t>
            </a:r>
            <a:r>
              <a:rPr lang="ru-RU" sz="1200" dirty="0" err="1" smtClean="0">
                <a:latin typeface="Times New Roman" pitchFamily="18" charset="0"/>
                <a:cs typeface="Times New Roman" pitchFamily="18" charset="0"/>
              </a:rPr>
              <a:t>атты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концерттік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бағдарламаға ұласты.Іс-шараға аудандық, аймақтық "Әкелер мектебінің" төрағасы және орынбасарлары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ауыл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билері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мекеме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басшылары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және ұстаздар шақырылды.</a:t>
            </a:r>
            <a:r>
              <a:rPr lang="ru-RU" sz="1200" dirty="0" smtClean="0">
                <a:latin typeface="Times New Roman" pitchFamily="18" charset="0"/>
                <a:cs typeface="Times New Roman" pitchFamily="18" charset="0"/>
              </a:rPr>
              <a:t> </a:t>
            </a: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82.</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МЕКТЕБІ            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142852"/>
            <a:ext cx="8429684" cy="707886"/>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a:t>
            </a:r>
            <a:r>
              <a:rPr lang="kk-KZ" sz="2000" b="1" dirty="0" smtClean="0">
                <a:latin typeface="Times New Roman" pitchFamily="18" charset="0"/>
                <a:cs typeface="Times New Roman" pitchFamily="18" charset="0"/>
              </a:rPr>
              <a:t>Аға –буын әкелермен жас әкелердің жүздесуі </a:t>
            </a:r>
            <a:endParaRPr lang="ru-RU" sz="2000" b="1" dirty="0" smtClean="0">
              <a:latin typeface="Times New Roman" pitchFamily="18" charset="0"/>
              <a:cs typeface="Times New Roman" pitchFamily="18" charset="0"/>
            </a:endParaRPr>
          </a:p>
          <a:p>
            <a:pPr algn="ctr"/>
            <a:endParaRPr lang="ru-RU" sz="20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5" name="Picture 1" descr="C:\Documents and Settings\User\Рабочий стол\Бөген мен  Жұмабаев  Әкелер мектебі\IMG_4490.JPG"/>
          <p:cNvPicPr>
            <a:picLocks noChangeAspect="1" noChangeArrowheads="1"/>
          </p:cNvPicPr>
          <p:nvPr/>
        </p:nvPicPr>
        <p:blipFill>
          <a:blip r:embed="rId3" cstate="print"/>
          <a:srcRect/>
          <a:stretch>
            <a:fillRect/>
          </a:stretch>
        </p:blipFill>
        <p:spPr bwMode="auto">
          <a:xfrm>
            <a:off x="459398" y="548680"/>
            <a:ext cx="2898156" cy="2666005"/>
          </a:xfrm>
          <a:prstGeom prst="rect">
            <a:avLst/>
          </a:prstGeom>
          <a:noFill/>
        </p:spPr>
      </p:pic>
      <p:pic>
        <p:nvPicPr>
          <p:cNvPr id="5122" name="Picture 2" descr="C:\Documents and Settings\User\Рабочий стол\Бөген мен  Жұмабаев  Әкелер мектебі\IMG_4493.JPG"/>
          <p:cNvPicPr>
            <a:picLocks noChangeAspect="1" noChangeArrowheads="1"/>
          </p:cNvPicPr>
          <p:nvPr/>
        </p:nvPicPr>
        <p:blipFill>
          <a:blip r:embed="rId4" cstate="print"/>
          <a:srcRect/>
          <a:stretch>
            <a:fillRect/>
          </a:stretch>
        </p:blipFill>
        <p:spPr bwMode="auto">
          <a:xfrm>
            <a:off x="3131840" y="980728"/>
            <a:ext cx="3240360" cy="2679852"/>
          </a:xfrm>
          <a:prstGeom prst="rect">
            <a:avLst/>
          </a:prstGeom>
          <a:noFill/>
        </p:spPr>
      </p:pic>
      <p:pic>
        <p:nvPicPr>
          <p:cNvPr id="5123" name="Picture 3" descr="C:\Documents and Settings\User\Рабочий стол\Бөген мен  Жұмабаев  Әкелер мектебі\IMG_4560.JPG"/>
          <p:cNvPicPr>
            <a:picLocks noChangeAspect="1" noChangeArrowheads="1"/>
          </p:cNvPicPr>
          <p:nvPr/>
        </p:nvPicPr>
        <p:blipFill>
          <a:blip r:embed="rId5" cstate="print"/>
          <a:srcRect/>
          <a:stretch>
            <a:fillRect/>
          </a:stretch>
        </p:blipFill>
        <p:spPr bwMode="auto">
          <a:xfrm>
            <a:off x="467544" y="3571876"/>
            <a:ext cx="2866198" cy="2809452"/>
          </a:xfrm>
          <a:prstGeom prst="rect">
            <a:avLst/>
          </a:prstGeom>
          <a:noFill/>
        </p:spPr>
      </p:pic>
      <p:pic>
        <p:nvPicPr>
          <p:cNvPr id="5124" name="Picture 4" descr="C:\Documents and Settings\User\Рабочий стол\Бөген мен  Жұмабаев  Әкелер мектебі\IMG_4549.JPG"/>
          <p:cNvPicPr>
            <a:picLocks noChangeAspect="1" noChangeArrowheads="1"/>
          </p:cNvPicPr>
          <p:nvPr/>
        </p:nvPicPr>
        <p:blipFill>
          <a:blip r:embed="rId6" cstate="print"/>
          <a:srcRect/>
          <a:stretch>
            <a:fillRect/>
          </a:stretch>
        </p:blipFill>
        <p:spPr bwMode="auto">
          <a:xfrm>
            <a:off x="3286116" y="4077072"/>
            <a:ext cx="3158092" cy="256663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683568"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5724128" y="1124744"/>
            <a:ext cx="3960440" cy="5161777"/>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уақыты </a:t>
            </a:r>
            <a:r>
              <a:rPr lang="kk-KZ" sz="1200" b="1" dirty="0" smtClean="0">
                <a:latin typeface="Times New Roman" pitchFamily="18" charset="0"/>
                <a:cs typeface="Times New Roman" pitchFamily="18" charset="0"/>
              </a:rPr>
              <a:t> 17.01.2020</a:t>
            </a:r>
            <a:r>
              <a:rPr lang="kk-KZ" sz="1200" dirty="0" smtClean="0">
                <a:latin typeface="Times New Roman" pitchFamily="18" charset="0"/>
                <a:cs typeface="Times New Roman" pitchFamily="18" charset="0"/>
              </a:rPr>
              <a:t>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Ордабасы ауданы, Шұбар ауылы, “Тоқсансай” жалпы орта мектебі мен Д.Қонаев атындағы жалпы орта мектептері </a:t>
            </a:r>
          </a:p>
          <a:p>
            <a:pPr algn="just"/>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мектебінің» </a:t>
            </a:r>
            <a:r>
              <a:rPr lang="ru-RU" sz="1200" dirty="0" smtClean="0">
                <a:latin typeface="Times New Roman" pitchFamily="18" charset="0"/>
                <a:cs typeface="Times New Roman" pitchFamily="18" charset="0"/>
              </a:rPr>
              <a:t>2019-2020 </a:t>
            </a:r>
            <a:r>
              <a:rPr lang="ru-RU" sz="1200" dirty="0" err="1" smtClean="0">
                <a:latin typeface="Times New Roman" pitchFamily="18" charset="0"/>
                <a:cs typeface="Times New Roman" pitchFamily="18" charset="0"/>
              </a:rPr>
              <a:t>оқу жылына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арналған іс-шара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жоспарына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сәйкес</a:t>
            </a:r>
            <a:r>
              <a:rPr lang="ru-RU" sz="1200" dirty="0" smtClean="0">
                <a:latin typeface="Times New Roman" pitchFamily="18" charset="0"/>
                <a:cs typeface="Times New Roman" pitchFamily="18" charset="0"/>
              </a:rPr>
              <a:t>, 8-10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 арасында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мектептері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бірігіп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 ақылы ұрпаққа өнеге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аймақтық </a:t>
            </a:r>
            <a:r>
              <a:rPr lang="ru-RU" sz="1200" dirty="0" smtClean="0">
                <a:latin typeface="Times New Roman" pitchFamily="18" charset="0"/>
                <a:cs typeface="Times New Roman" pitchFamily="18" charset="0"/>
              </a:rPr>
              <a:t>семинар </a:t>
            </a:r>
            <a:r>
              <a:rPr lang="ru-RU" sz="1200" dirty="0" err="1" smtClean="0">
                <a:latin typeface="Times New Roman" pitchFamily="18" charset="0"/>
                <a:cs typeface="Times New Roman" pitchFamily="18" charset="0"/>
              </a:rPr>
              <a:t>өтті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Семинарға Шұбар ауыл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округіндегі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мектебінің төрағалары, қамқоршылық кеңестің төрағалары, ата-аналар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комитетінің төрағалары, 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оқушыларының ата-аналары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ұжымдары қызметкерлері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оқушыларды қосқанда </a:t>
            </a:r>
            <a:r>
              <a:rPr lang="ru-RU" sz="1200" dirty="0" smtClean="0">
                <a:latin typeface="Times New Roman" pitchFamily="18" charset="0"/>
                <a:cs typeface="Times New Roman" pitchFamily="18" charset="0"/>
              </a:rPr>
              <a:t>120 </a:t>
            </a:r>
            <a:r>
              <a:rPr lang="ru-RU" sz="1200" dirty="0" err="1" smtClean="0">
                <a:latin typeface="Times New Roman" pitchFamily="18" charset="0"/>
                <a:cs typeface="Times New Roman" pitchFamily="18" charset="0"/>
              </a:rPr>
              <a:t>адам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қатысты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Семинарда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Д.Қонаев атындағы 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мектебінің ДТІЖО-Молдабек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Ғалымжан </a:t>
            </a:r>
            <a:r>
              <a:rPr lang="ru-RU" sz="1200" dirty="0" smtClean="0">
                <a:latin typeface="Times New Roman" pitchFamily="18" charset="0"/>
                <a:cs typeface="Times New Roman" pitchFamily="18" charset="0"/>
              </a:rPr>
              <a:t>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оқушыларымен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Әке-отбасының тірегі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дөңгелек үстел</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мектептің </a:t>
            </a:r>
            <a:r>
              <a:rPr lang="ru-RU" sz="1200" dirty="0" smtClean="0">
                <a:latin typeface="Times New Roman" pitchFamily="18" charset="0"/>
                <a:cs typeface="Times New Roman" pitchFamily="18" charset="0"/>
              </a:rPr>
              <a:t>биология </a:t>
            </a:r>
            <a:r>
              <a:rPr lang="ru-RU" sz="1200" dirty="0" err="1" smtClean="0">
                <a:latin typeface="Times New Roman" pitchFamily="18" charset="0"/>
                <a:cs typeface="Times New Roman" pitchFamily="18" charset="0"/>
              </a:rPr>
              <a:t>пән мұғалімі Бетемисов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Жеңісбек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 </a:t>
            </a:r>
            <a:r>
              <a:rPr lang="ru-RU" sz="1200" dirty="0" smtClean="0">
                <a:latin typeface="Times New Roman" pitchFamily="18" charset="0"/>
                <a:cs typeface="Times New Roman" pitchFamily="18" charset="0"/>
              </a:rPr>
              <a:t>- алтын </a:t>
            </a:r>
            <a:r>
              <a:rPr lang="ru-RU" sz="1200" dirty="0" err="1" smtClean="0">
                <a:latin typeface="Times New Roman" pitchFamily="18" charset="0"/>
                <a:cs typeface="Times New Roman" pitchFamily="18" charset="0"/>
              </a:rPr>
              <a:t>діңгегім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ашық тәрбие сағатын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Тоқсансай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мектебінің қазақ тілі</a:t>
            </a:r>
            <a:r>
              <a:rPr lang="ru-RU" sz="1200" dirty="0" smtClean="0">
                <a:latin typeface="Times New Roman" pitchFamily="18" charset="0"/>
                <a:cs typeface="Times New Roman" pitchFamily="18" charset="0"/>
              </a:rPr>
              <a:t> мен </a:t>
            </a:r>
            <a:r>
              <a:rPr lang="ru-RU" sz="1200" dirty="0" err="1" smtClean="0">
                <a:latin typeface="Times New Roman" pitchFamily="18" charset="0"/>
                <a:cs typeface="Times New Roman" pitchFamily="18" charset="0"/>
              </a:rPr>
              <a:t>әдебиет пән мұғалімі </a:t>
            </a:r>
            <a:r>
              <a:rPr lang="ru-RU" sz="1200" dirty="0" smtClean="0">
                <a:latin typeface="Times New Roman" pitchFamily="18" charset="0"/>
                <a:cs typeface="Times New Roman" pitchFamily="18" charset="0"/>
              </a:rPr>
              <a:t>Ибрагимова </a:t>
            </a:r>
            <a:r>
              <a:rPr lang="ru-RU" sz="1200" dirty="0" err="1" smtClean="0">
                <a:latin typeface="Times New Roman" pitchFamily="18" charset="0"/>
                <a:cs typeface="Times New Roman" pitchFamily="18" charset="0"/>
              </a:rPr>
              <a:t>Лаура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Бабалар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өсиеті-мәңгілік мұра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тақырыбынды ашық тәрбие сағатын және </a:t>
            </a:r>
            <a:r>
              <a:rPr lang="ru-RU" sz="1200" dirty="0" smtClean="0">
                <a:latin typeface="Times New Roman" pitchFamily="18" charset="0"/>
                <a:cs typeface="Times New Roman" pitchFamily="18" charset="0"/>
              </a:rPr>
              <a:t>осы </a:t>
            </a:r>
            <a:r>
              <a:rPr lang="ru-RU" sz="1200" dirty="0" err="1" smtClean="0">
                <a:latin typeface="Times New Roman" pitchFamily="18" charset="0"/>
                <a:cs typeface="Times New Roman" pitchFamily="18" charset="0"/>
              </a:rPr>
              <a:t>мектептің денешынықтыру пән мұғалімі Қонысбай Ардақ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Ұлтыңның ұлы бол-азамат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ердің құны </a:t>
            </a:r>
            <a:r>
              <a:rPr lang="ru-RU" sz="1200" dirty="0" smtClean="0">
                <a:latin typeface="Times New Roman" pitchFamily="18" charset="0"/>
                <a:cs typeface="Times New Roman" pitchFamily="18" charset="0"/>
              </a:rPr>
              <a:t>бол" </a:t>
            </a:r>
            <a:r>
              <a:rPr lang="ru-RU" sz="1200" dirty="0" err="1" smtClean="0">
                <a:latin typeface="Times New Roman" pitchFamily="18" charset="0"/>
                <a:cs typeface="Times New Roman" pitchFamily="18" charset="0"/>
              </a:rPr>
              <a:t>тақырыбында дөңгелек үстел өткізді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қонақтар барлық ұйымдастырылған іс-шараға өз үлестерін қосып, белсене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қатысып, келешек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ұрпаққа ақыл-кеңестерін айтып</a:t>
            </a:r>
            <a:r>
              <a:rPr lang="ru-RU" sz="1200" dirty="0" smtClean="0">
                <a:latin typeface="Times New Roman" pitchFamily="18" charset="0"/>
                <a:cs typeface="Times New Roman" pitchFamily="18" charset="0"/>
              </a:rPr>
              <a:t>, риза </a:t>
            </a:r>
            <a:r>
              <a:rPr lang="ru-RU" sz="1200" dirty="0" err="1" smtClean="0">
                <a:latin typeface="Times New Roman" pitchFamily="18" charset="0"/>
                <a:cs typeface="Times New Roman" pitchFamily="18" charset="0"/>
              </a:rPr>
              <a:t>болып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тарқасты</a:t>
            </a:r>
            <a:r>
              <a:rPr lang="ru-RU" sz="1200" dirty="0" smtClean="0">
                <a:latin typeface="Times New Roman" pitchFamily="18" charset="0"/>
                <a:cs typeface="Times New Roman" pitchFamily="18" charset="0"/>
              </a:rPr>
              <a:t>.</a:t>
            </a: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-77.</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МЕКТЕБІ            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677108"/>
          </a:xfrm>
          <a:prstGeom prst="rect">
            <a:avLst/>
          </a:prstGeom>
          <a:noFill/>
          <a:ln w="9525">
            <a:noFill/>
            <a:miter lim="800000"/>
            <a:headEnd/>
            <a:tailEnd/>
          </a:ln>
        </p:spPr>
        <p:txBody>
          <a:bodyPr wrap="square">
            <a:spAutoFit/>
          </a:bodyPr>
          <a:lstStyle/>
          <a:p>
            <a:pPr algn="ctr"/>
            <a:r>
              <a:rPr lang="kk-KZ" b="1" dirty="0" smtClean="0">
                <a:solidFill>
                  <a:srgbClr val="0106D1"/>
                </a:solidFill>
                <a:latin typeface="Times New Roman" pitchFamily="18" charset="0"/>
                <a:cs typeface="Times New Roman" pitchFamily="18" charset="0"/>
              </a:rPr>
              <a:t>                  Тақырыбы: </a:t>
            </a:r>
            <a:r>
              <a:rPr lang="kk-KZ" b="1" dirty="0" smtClean="0">
                <a:latin typeface="Times New Roman" pitchFamily="18" charset="0"/>
                <a:cs typeface="Times New Roman" pitchFamily="18" charset="0"/>
              </a:rPr>
              <a:t>Әке ақылы ұрпаққа өнеге </a:t>
            </a:r>
            <a:endParaRPr lang="ru-RU" b="1" dirty="0" smtClean="0">
              <a:latin typeface="Times New Roman" pitchFamily="18" charset="0"/>
              <a:cs typeface="Times New Roman" pitchFamily="18" charset="0"/>
            </a:endParaRPr>
          </a:p>
          <a:p>
            <a:pPr algn="ctr"/>
            <a:endParaRPr lang="ru-RU" sz="20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 name="Picture 3" descr="C:\Documents and Settings\User\Рабочий стол\Әкелер мектебі\Қонаев Әкелер мектебі\IMG_5290.JPG"/>
          <p:cNvPicPr>
            <a:picLocks noChangeAspect="1" noChangeArrowheads="1"/>
          </p:cNvPicPr>
          <p:nvPr/>
        </p:nvPicPr>
        <p:blipFill>
          <a:blip r:embed="rId3" cstate="print"/>
          <a:srcRect/>
          <a:stretch>
            <a:fillRect/>
          </a:stretch>
        </p:blipFill>
        <p:spPr bwMode="auto">
          <a:xfrm>
            <a:off x="395536" y="332656"/>
            <a:ext cx="2592288" cy="1656184"/>
          </a:xfrm>
          <a:prstGeom prst="rect">
            <a:avLst/>
          </a:prstGeom>
          <a:noFill/>
        </p:spPr>
      </p:pic>
      <p:pic>
        <p:nvPicPr>
          <p:cNvPr id="1028" name="Picture 4" descr="C:\Documents and Settings\User\Рабочий стол\Әкелер мектебі\Қонаев Әкелер мектебі\IMG_5291.JPG"/>
          <p:cNvPicPr>
            <a:picLocks noChangeAspect="1" noChangeArrowheads="1"/>
          </p:cNvPicPr>
          <p:nvPr/>
        </p:nvPicPr>
        <p:blipFill>
          <a:blip r:embed="rId4" cstate="print"/>
          <a:srcRect/>
          <a:stretch>
            <a:fillRect/>
          </a:stretch>
        </p:blipFill>
        <p:spPr bwMode="auto">
          <a:xfrm>
            <a:off x="3143240" y="332656"/>
            <a:ext cx="2652895" cy="1739022"/>
          </a:xfrm>
          <a:prstGeom prst="rect">
            <a:avLst/>
          </a:prstGeom>
          <a:noFill/>
        </p:spPr>
      </p:pic>
      <p:pic>
        <p:nvPicPr>
          <p:cNvPr id="1029" name="Picture 5" descr="C:\Documents and Settings\User\Рабочий стол\Әкелер мектебі\Қонаев Әкелер мектебі\IMG_5297.JPG"/>
          <p:cNvPicPr>
            <a:picLocks noChangeAspect="1" noChangeArrowheads="1"/>
          </p:cNvPicPr>
          <p:nvPr/>
        </p:nvPicPr>
        <p:blipFill>
          <a:blip r:embed="rId5" cstate="print"/>
          <a:srcRect/>
          <a:stretch>
            <a:fillRect/>
          </a:stretch>
        </p:blipFill>
        <p:spPr bwMode="auto">
          <a:xfrm>
            <a:off x="467544" y="2060848"/>
            <a:ext cx="2520280" cy="1440160"/>
          </a:xfrm>
          <a:prstGeom prst="rect">
            <a:avLst/>
          </a:prstGeom>
          <a:noFill/>
        </p:spPr>
      </p:pic>
      <p:pic>
        <p:nvPicPr>
          <p:cNvPr id="1030" name="Picture 6" descr="C:\Documents and Settings\User\Рабочий стол\Әкелер мектебі\Қонаев Әкелер мектебі\IMG_5298.JPG"/>
          <p:cNvPicPr>
            <a:picLocks noChangeAspect="1" noChangeArrowheads="1"/>
          </p:cNvPicPr>
          <p:nvPr/>
        </p:nvPicPr>
        <p:blipFill>
          <a:blip r:embed="rId6" cstate="print"/>
          <a:srcRect/>
          <a:stretch>
            <a:fillRect/>
          </a:stretch>
        </p:blipFill>
        <p:spPr bwMode="auto">
          <a:xfrm>
            <a:off x="3143240" y="2214554"/>
            <a:ext cx="2652896" cy="1285883"/>
          </a:xfrm>
          <a:prstGeom prst="rect">
            <a:avLst/>
          </a:prstGeom>
          <a:noFill/>
        </p:spPr>
      </p:pic>
      <p:pic>
        <p:nvPicPr>
          <p:cNvPr id="1031" name="Picture 7" descr="C:\Documents and Settings\User\Рабочий стол\Әкелер мектебі\Қонаев Әкелер мектебі\IMG_5317.JPG"/>
          <p:cNvPicPr>
            <a:picLocks noChangeAspect="1" noChangeArrowheads="1"/>
          </p:cNvPicPr>
          <p:nvPr/>
        </p:nvPicPr>
        <p:blipFill>
          <a:blip r:embed="rId7" cstate="print"/>
          <a:srcRect/>
          <a:stretch>
            <a:fillRect/>
          </a:stretch>
        </p:blipFill>
        <p:spPr bwMode="auto">
          <a:xfrm>
            <a:off x="467544" y="3571876"/>
            <a:ext cx="2520280" cy="1357322"/>
          </a:xfrm>
          <a:prstGeom prst="rect">
            <a:avLst/>
          </a:prstGeom>
          <a:noFill/>
        </p:spPr>
      </p:pic>
      <p:pic>
        <p:nvPicPr>
          <p:cNvPr id="1032" name="Picture 8" descr="C:\Documents and Settings\User\Рабочий стол\Әкелер мектебі\Қонаев Әкелер мектебі\IMG_5345.JPG"/>
          <p:cNvPicPr>
            <a:picLocks noChangeAspect="1" noChangeArrowheads="1"/>
          </p:cNvPicPr>
          <p:nvPr/>
        </p:nvPicPr>
        <p:blipFill>
          <a:blip r:embed="rId8" cstate="print"/>
          <a:srcRect/>
          <a:stretch>
            <a:fillRect/>
          </a:stretch>
        </p:blipFill>
        <p:spPr bwMode="auto">
          <a:xfrm>
            <a:off x="3143240" y="3571876"/>
            <a:ext cx="2652896" cy="1357322"/>
          </a:xfrm>
          <a:prstGeom prst="rect">
            <a:avLst/>
          </a:prstGeom>
          <a:noFill/>
        </p:spPr>
      </p:pic>
      <p:pic>
        <p:nvPicPr>
          <p:cNvPr id="1033" name="Picture 9" descr="C:\Documents and Settings\User\Рабочий стол\Әкелер мектебі\Қонаев Әкелер мектебі\IMG_5350.JPG"/>
          <p:cNvPicPr>
            <a:picLocks noChangeAspect="1" noChangeArrowheads="1"/>
          </p:cNvPicPr>
          <p:nvPr/>
        </p:nvPicPr>
        <p:blipFill>
          <a:blip r:embed="rId9" cstate="print"/>
          <a:srcRect/>
          <a:stretch>
            <a:fillRect/>
          </a:stretch>
        </p:blipFill>
        <p:spPr bwMode="auto">
          <a:xfrm>
            <a:off x="467544" y="5013176"/>
            <a:ext cx="2520280" cy="1844824"/>
          </a:xfrm>
          <a:prstGeom prst="rect">
            <a:avLst/>
          </a:prstGeom>
          <a:noFill/>
        </p:spPr>
      </p:pic>
      <p:pic>
        <p:nvPicPr>
          <p:cNvPr id="1034" name="Picture 10" descr="C:\Documents and Settings\User\Рабочий стол\Әкелер мектебі\Қонаев Әкелер мектебі\IMG_5355.JPG"/>
          <p:cNvPicPr>
            <a:picLocks noChangeAspect="1" noChangeArrowheads="1"/>
          </p:cNvPicPr>
          <p:nvPr/>
        </p:nvPicPr>
        <p:blipFill>
          <a:blip r:embed="rId10" cstate="print"/>
          <a:srcRect/>
          <a:stretch>
            <a:fillRect/>
          </a:stretch>
        </p:blipFill>
        <p:spPr bwMode="auto">
          <a:xfrm>
            <a:off x="3143240" y="5013176"/>
            <a:ext cx="2652896" cy="184482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156176" y="1000108"/>
            <a:ext cx="2987824" cy="5286413"/>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уақыты </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30.02.2020ж.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Ордабасы ауданы, Спатаева  ауылы, Қ.Сыпатаев ат. жалпы орта мектебі мен  “Төрткүлтөбе” жалпы орта мектептері бірігіп, аудандық семинар өткізді. </a:t>
            </a:r>
          </a:p>
          <a:p>
            <a:pPr algn="just"/>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Ордабасы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ауданы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мектебінің" </a:t>
            </a:r>
            <a:r>
              <a:rPr lang="ru-RU" sz="1200" dirty="0" smtClean="0">
                <a:latin typeface="Times New Roman" pitchFamily="18" charset="0"/>
                <a:cs typeface="Times New Roman" pitchFamily="18" charset="0"/>
              </a:rPr>
              <a:t>2019-2020 </a:t>
            </a:r>
            <a:r>
              <a:rPr lang="ru-RU" sz="1200" dirty="0" err="1" smtClean="0">
                <a:latin typeface="Times New Roman" pitchFamily="18" charset="0"/>
                <a:cs typeface="Times New Roman" pitchFamily="18" charset="0"/>
              </a:rPr>
              <a:t>оқу жылына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арналған іс-шара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жоспарына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сәйкес</a:t>
            </a:r>
            <a:r>
              <a:rPr lang="ru-RU" sz="1200"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Абайдың өмірбаянымен таныстыра отырып, бала тәрбиесіндегі әкелердің жауапкершілігін арттыру, қоғамда әкенің рөлін биіктету, отбасыдағы әке орнын, рөлін көрсете отырып, халықтық тәрбие негіздеріне тоқталу. Қ.Сыпатаев ат. жалпы орта мектебінің өзін-өзі тану  пән мұғалімі Берік Спатаев «Мен сенің өміріңнің жалғасымын» тақырыбында танымдық сабақ, қазақ тілі пәнінің мұғалімі Бағдат Дүйсенбиев «Бала-Абай»  тақырыбында ашық сабақ, «Төрткүлтөбе» жалпы орта мектебінің қазақ тілі пән мұғалімі  «Қазақтың ұлы тұлғасы- Абай Құнанбаев»  тақырып аясында топтық сабақ, тарих пәнінің мұғалімі Шыңғыс Байсары «Асыл сөзді іздесең, Абайды оқы ерінбе»  тақырыбында тәрбие сағатын  ұйымдастырып өткізді. </a:t>
            </a:r>
            <a:endParaRPr lang="ru-RU" sz="1200" dirty="0" smtClean="0">
              <a:latin typeface="Times New Roman" pitchFamily="18" charset="0"/>
              <a:cs typeface="Times New Roman" pitchFamily="18" charset="0"/>
            </a:endParaRP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120.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МЕКТЕБІ     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142852"/>
            <a:ext cx="8429684" cy="769441"/>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kk-KZ" sz="2000" b="1" dirty="0" smtClean="0">
                <a:latin typeface="Times New Roman" pitchFamily="18" charset="0"/>
                <a:cs typeface="Times New Roman" pitchFamily="18" charset="0"/>
              </a:rPr>
              <a:t>Абай-дана, Абай-дара қазақта!</a:t>
            </a:r>
            <a:endParaRPr lang="ru-RU" sz="2000" b="1" dirty="0" smtClean="0">
              <a:latin typeface="Times New Roman" pitchFamily="18" charset="0"/>
              <a:cs typeface="Times New Roman" pitchFamily="18" charset="0"/>
            </a:endParaRPr>
          </a:p>
          <a:p>
            <a:pPr algn="ct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6" name="Picture 2" descr="C:\Documents and Settings\User\Рабочий стол\Әкелер мектебі\Сыпатаев Төрткүлтөбе\Спатаев\c55925ee-5737-4191-8013-de53c83a759b.JPG"/>
          <p:cNvPicPr>
            <a:picLocks noChangeAspect="1" noChangeArrowheads="1"/>
          </p:cNvPicPr>
          <p:nvPr/>
        </p:nvPicPr>
        <p:blipFill>
          <a:blip r:embed="rId3" cstate="print"/>
          <a:srcRect/>
          <a:stretch>
            <a:fillRect/>
          </a:stretch>
        </p:blipFill>
        <p:spPr bwMode="auto">
          <a:xfrm>
            <a:off x="3214678" y="2714620"/>
            <a:ext cx="2941498" cy="1875216"/>
          </a:xfrm>
          <a:prstGeom prst="rect">
            <a:avLst/>
          </a:prstGeom>
          <a:noFill/>
        </p:spPr>
      </p:pic>
      <p:pic>
        <p:nvPicPr>
          <p:cNvPr id="1027" name="Picture 3" descr="C:\Documents and Settings\User\Рабочий стол\Әкелер мектебі\Сыпатаев Төрткүлтөбе\Спатаев\1cbb99fd-dfae-4514-acd7-eb51ccb24281.JPG"/>
          <p:cNvPicPr>
            <a:picLocks noChangeAspect="1" noChangeArrowheads="1"/>
          </p:cNvPicPr>
          <p:nvPr/>
        </p:nvPicPr>
        <p:blipFill>
          <a:blip r:embed="rId4" cstate="print"/>
          <a:srcRect/>
          <a:stretch>
            <a:fillRect/>
          </a:stretch>
        </p:blipFill>
        <p:spPr bwMode="auto">
          <a:xfrm>
            <a:off x="500034" y="2714620"/>
            <a:ext cx="2500330" cy="1875248"/>
          </a:xfrm>
          <a:prstGeom prst="rect">
            <a:avLst/>
          </a:prstGeom>
          <a:noFill/>
        </p:spPr>
      </p:pic>
      <p:pic>
        <p:nvPicPr>
          <p:cNvPr id="1028" name="Picture 4" descr="C:\Documents and Settings\User\Рабочий стол\Әкелер мектебі\Сыпатаев Төрткүлтөбе\Спатаев\59224cf6-472f-4551-b9b0-209003e7a8a3.JPG"/>
          <p:cNvPicPr>
            <a:picLocks noChangeAspect="1" noChangeArrowheads="1"/>
          </p:cNvPicPr>
          <p:nvPr/>
        </p:nvPicPr>
        <p:blipFill>
          <a:blip r:embed="rId5" cstate="print"/>
          <a:srcRect/>
          <a:stretch>
            <a:fillRect/>
          </a:stretch>
        </p:blipFill>
        <p:spPr bwMode="auto">
          <a:xfrm>
            <a:off x="3214678" y="714356"/>
            <a:ext cx="3013506" cy="1857388"/>
          </a:xfrm>
          <a:prstGeom prst="rect">
            <a:avLst/>
          </a:prstGeom>
          <a:noFill/>
        </p:spPr>
      </p:pic>
      <p:pic>
        <p:nvPicPr>
          <p:cNvPr id="1029" name="Picture 5" descr="C:\Documents and Settings\User\Рабочий стол\Әкелер мектебі\Сыпатаев Төрткүлтөбе\Спатаев\47d9b1f4-c0f8-4507-9c81-9f50a51dbbb1.JPG"/>
          <p:cNvPicPr>
            <a:picLocks noChangeAspect="1" noChangeArrowheads="1"/>
          </p:cNvPicPr>
          <p:nvPr/>
        </p:nvPicPr>
        <p:blipFill>
          <a:blip r:embed="rId6" cstate="print"/>
          <a:srcRect/>
          <a:stretch>
            <a:fillRect/>
          </a:stretch>
        </p:blipFill>
        <p:spPr bwMode="auto">
          <a:xfrm>
            <a:off x="3286116" y="4714884"/>
            <a:ext cx="2870060" cy="1928826"/>
          </a:xfrm>
          <a:prstGeom prst="rect">
            <a:avLst/>
          </a:prstGeom>
          <a:noFill/>
        </p:spPr>
      </p:pic>
      <p:pic>
        <p:nvPicPr>
          <p:cNvPr id="1030" name="Picture 6" descr="C:\Documents and Settings\User\Рабочий стол\Әкелер мектебі\Сыпатаев Төрткүлтөбе\Спатаев\e7fbf1b0-044e-4e79-ad90-0352a0dad291.JPG"/>
          <p:cNvPicPr>
            <a:picLocks noChangeAspect="1" noChangeArrowheads="1"/>
          </p:cNvPicPr>
          <p:nvPr/>
        </p:nvPicPr>
        <p:blipFill>
          <a:blip r:embed="rId7" cstate="print"/>
          <a:srcRect/>
          <a:stretch>
            <a:fillRect/>
          </a:stretch>
        </p:blipFill>
        <p:spPr bwMode="auto">
          <a:xfrm flipH="1">
            <a:off x="500034" y="4723797"/>
            <a:ext cx="2464632" cy="1919913"/>
          </a:xfrm>
          <a:prstGeom prst="rect">
            <a:avLst/>
          </a:prstGeom>
          <a:noFill/>
        </p:spPr>
      </p:pic>
      <p:pic>
        <p:nvPicPr>
          <p:cNvPr id="1031" name="Picture 7" descr="C:\Documents and Settings\User\Рабочий стол\Әкелер мектебі\Сыпатаев Төрткүлтөбе\Спатаев\eac3367a-9501-4fb1-b2ab-81fdb923fa1a.JPG"/>
          <p:cNvPicPr>
            <a:picLocks noChangeAspect="1" noChangeArrowheads="1"/>
          </p:cNvPicPr>
          <p:nvPr/>
        </p:nvPicPr>
        <p:blipFill>
          <a:blip r:embed="rId8" cstate="print"/>
          <a:srcRect/>
          <a:stretch>
            <a:fillRect/>
          </a:stretch>
        </p:blipFill>
        <p:spPr bwMode="auto">
          <a:xfrm>
            <a:off x="500034" y="714356"/>
            <a:ext cx="2547911" cy="185735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215074" y="1000108"/>
            <a:ext cx="2928926" cy="5286413"/>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endParaRPr lang="kk-KZ" sz="1200" b="1" dirty="0" smtClean="0">
              <a:solidFill>
                <a:srgbClr val="FF0000"/>
              </a:solidFill>
              <a:latin typeface="Times New Roman" pitchFamily="18" charset="0"/>
              <a:cs typeface="Times New Roman" pitchFamily="18" charset="0"/>
            </a:endParaRPr>
          </a:p>
          <a:p>
            <a:pPr algn="just">
              <a:defRPr/>
            </a:pPr>
            <a:endParaRPr lang="kk-KZ" sz="1200" b="1" dirty="0" smtClean="0">
              <a:solidFill>
                <a:srgbClr val="FF0000"/>
              </a:solidFill>
              <a:latin typeface="Times New Roman" pitchFamily="18" charset="0"/>
              <a:cs typeface="Times New Roman" pitchFamily="18" charset="0"/>
            </a:endParaRPr>
          </a:p>
          <a:p>
            <a:pPr algn="just">
              <a:defRPr/>
            </a:pPr>
            <a:r>
              <a:rPr lang="kk-KZ" sz="1200" b="1" dirty="0" smtClean="0">
                <a:solidFill>
                  <a:srgbClr val="FF0000"/>
                </a:solidFill>
                <a:latin typeface="Times New Roman" pitchFamily="18" charset="0"/>
                <a:cs typeface="Times New Roman" pitchFamily="18" charset="0"/>
              </a:rPr>
              <a:t>Өткізу уақыты </a:t>
            </a:r>
            <a:r>
              <a:rPr lang="kk-KZ" sz="1200" b="1" dirty="0" smtClean="0">
                <a:latin typeface="Times New Roman" pitchFamily="18" charset="0"/>
                <a:cs typeface="Times New Roman" pitchFamily="18" charset="0"/>
              </a:rPr>
              <a:t> 07</a:t>
            </a:r>
            <a:r>
              <a:rPr lang="kk-KZ" sz="1200" dirty="0" smtClean="0">
                <a:latin typeface="Times New Roman" pitchFamily="18" charset="0"/>
                <a:cs typeface="Times New Roman" pitchFamily="18" charset="0"/>
              </a:rPr>
              <a:t>.02.2020ж.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О</a:t>
            </a:r>
            <a:r>
              <a:rPr lang="kk-KZ" sz="1200" dirty="0" smtClean="0">
                <a:latin typeface="Times New Roman" pitchFamily="18" charset="0"/>
                <a:cs typeface="Times New Roman" pitchFamily="18" charset="0"/>
              </a:rPr>
              <a:t>рдабасы ауданы «Әкелер мектебінің» жылдық жоспары бойынша Қараспан ауыл округіне қарасты Тәукехан атындағы жалпы орта мектебінда  аудандық «Әкелер мектебінің»  төрағасы, мүшелері, білім бөлімінің мамандары,  Төреарық елді мекені әкелері мен 8-9 сынып оқушыларымен  Ұлыма айтарым: «Б.Момышұлының ұрпақ тәрбиесі жөнінде өсиет сөздері» тақырыбында аудандық семинар өтті. Семинарды мектеп директоры А.Рахымбай ашып, мектепішілік әкелер мектебінің төрағасы Д.Әлтаев «Алты аға бірігіп әке болмас...» тақырыбында құнды баяндама оқыды. Мектептің педагог ұйымдастырушы-А.Сегізбаев 8 сынып оқушыларымен «Жанұя тәрбиесіндегі ата мен әкенің рөлі» тақырыбында пікірталас, еңбек пәнінің мұғалімі- Б.Қаражанов «Әке-жауапты  лауазым» тақырыбында дөңгелек үстел ұйымдастырып өтті. Ата-аналар іс-шарадан  алған әсерлерін ортаға салып, ұстаздарға шәкірттерге беріп жатқан тәрбиесі мен білімдеріне ризашылықтарын білдірді.</a:t>
            </a:r>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-80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a:t>
            </a:r>
            <a:r>
              <a:rPr lang="ru-RU" sz="2400" b="1" smtClean="0">
                <a:solidFill>
                  <a:srgbClr val="FF0000"/>
                </a:solidFill>
                <a:latin typeface="Times New Roman" pitchFamily="18" charset="0"/>
                <a:cs typeface="Times New Roman" pitchFamily="18" charset="0"/>
              </a:rPr>
              <a:t>МЕКТЕБІ        </a:t>
            </a:r>
            <a:r>
              <a:rPr lang="ru-RU" sz="2400" b="1" dirty="0" smtClean="0">
                <a:solidFill>
                  <a:srgbClr val="FF0000"/>
                </a:solidFill>
                <a:latin typeface="Times New Roman" pitchFamily="18" charset="0"/>
                <a:cs typeface="Times New Roman" pitchFamily="18" charset="0"/>
              </a:rPr>
              <a:t>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769441"/>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kk-KZ" sz="2000" b="1" dirty="0" smtClean="0">
                <a:latin typeface="Times New Roman" pitchFamily="18" charset="0"/>
                <a:cs typeface="Times New Roman" pitchFamily="18" charset="0"/>
              </a:rPr>
              <a:t>Б.Момышұлының ұрпақ тәрбиесі жөнінде өсиет сөздері </a:t>
            </a:r>
            <a:endParaRPr lang="ru-RU" sz="2400" b="1" dirty="0" smtClean="0">
              <a:latin typeface="Times New Roman" pitchFamily="18" charset="0"/>
              <a:cs typeface="Times New Roman" pitchFamily="18" charset="0"/>
            </a:endParaRPr>
          </a:p>
          <a:p>
            <a:pPr algn="ct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0" name="Picture 2" descr="C:\Documents and Settings\User\Рабочий стол\Әкелер мектебі\Тәукехан\Суреттер\IMG_2386-07-02-20-04-31.JPG"/>
          <p:cNvPicPr>
            <a:picLocks noChangeAspect="1" noChangeArrowheads="1"/>
          </p:cNvPicPr>
          <p:nvPr/>
        </p:nvPicPr>
        <p:blipFill>
          <a:blip r:embed="rId3" cstate="print"/>
          <a:srcRect/>
          <a:stretch>
            <a:fillRect/>
          </a:stretch>
        </p:blipFill>
        <p:spPr bwMode="auto">
          <a:xfrm>
            <a:off x="467544" y="404664"/>
            <a:ext cx="3024336" cy="2148650"/>
          </a:xfrm>
          <a:prstGeom prst="rect">
            <a:avLst/>
          </a:prstGeom>
          <a:noFill/>
        </p:spPr>
      </p:pic>
      <p:pic>
        <p:nvPicPr>
          <p:cNvPr id="2051" name="Picture 3" descr="C:\Documents and Settings\User\Рабочий стол\Әкелер мектебі\Тәукехан\Суреттер\IMG_2387-07-02-20-04-31.JPG"/>
          <p:cNvPicPr>
            <a:picLocks noChangeAspect="1" noChangeArrowheads="1"/>
          </p:cNvPicPr>
          <p:nvPr/>
        </p:nvPicPr>
        <p:blipFill>
          <a:blip r:embed="rId4" cstate="print"/>
          <a:srcRect/>
          <a:stretch>
            <a:fillRect/>
          </a:stretch>
        </p:blipFill>
        <p:spPr bwMode="auto">
          <a:xfrm>
            <a:off x="3571868" y="404664"/>
            <a:ext cx="2728324" cy="2167080"/>
          </a:xfrm>
          <a:prstGeom prst="rect">
            <a:avLst/>
          </a:prstGeom>
          <a:noFill/>
        </p:spPr>
      </p:pic>
      <p:pic>
        <p:nvPicPr>
          <p:cNvPr id="2052" name="Picture 4" descr="C:\Documents and Settings\User\Рабочий стол\Әкелер мектебі\Тәукехан\Суреттер\IMG_2390-07-02-20-04-31.JPG"/>
          <p:cNvPicPr>
            <a:picLocks noChangeAspect="1" noChangeArrowheads="1"/>
          </p:cNvPicPr>
          <p:nvPr/>
        </p:nvPicPr>
        <p:blipFill>
          <a:blip r:embed="rId5" cstate="print"/>
          <a:srcRect/>
          <a:stretch>
            <a:fillRect/>
          </a:stretch>
        </p:blipFill>
        <p:spPr bwMode="auto">
          <a:xfrm>
            <a:off x="500034" y="2636913"/>
            <a:ext cx="2928958" cy="2232248"/>
          </a:xfrm>
          <a:prstGeom prst="rect">
            <a:avLst/>
          </a:prstGeom>
          <a:noFill/>
        </p:spPr>
      </p:pic>
      <p:pic>
        <p:nvPicPr>
          <p:cNvPr id="2053" name="Picture 5" descr="C:\Documents and Settings\User\Рабочий стол\Әкелер мектебі\Тәукехан\Суреттер\IMG_2392-07-02-20-04-31.JPG"/>
          <p:cNvPicPr>
            <a:picLocks noChangeAspect="1" noChangeArrowheads="1"/>
          </p:cNvPicPr>
          <p:nvPr/>
        </p:nvPicPr>
        <p:blipFill>
          <a:blip r:embed="rId6" cstate="print"/>
          <a:srcRect/>
          <a:stretch>
            <a:fillRect/>
          </a:stretch>
        </p:blipFill>
        <p:spPr bwMode="auto">
          <a:xfrm>
            <a:off x="3563888" y="2708920"/>
            <a:ext cx="2728324" cy="2143140"/>
          </a:xfrm>
          <a:prstGeom prst="rect">
            <a:avLst/>
          </a:prstGeom>
          <a:noFill/>
        </p:spPr>
      </p:pic>
      <p:pic>
        <p:nvPicPr>
          <p:cNvPr id="2054" name="Picture 6" descr="C:\Documents and Settings\User\Рабочий стол\Әкелер мектебі\Тәукехан\Суреттер\IMG_2399-07-02-20-04-31.JPG"/>
          <p:cNvPicPr>
            <a:picLocks noChangeAspect="1" noChangeArrowheads="1"/>
          </p:cNvPicPr>
          <p:nvPr/>
        </p:nvPicPr>
        <p:blipFill>
          <a:blip r:embed="rId7" cstate="print"/>
          <a:srcRect/>
          <a:stretch>
            <a:fillRect/>
          </a:stretch>
        </p:blipFill>
        <p:spPr bwMode="auto">
          <a:xfrm>
            <a:off x="500034" y="4941168"/>
            <a:ext cx="2928958" cy="1916832"/>
          </a:xfrm>
          <a:prstGeom prst="rect">
            <a:avLst/>
          </a:prstGeom>
          <a:noFill/>
        </p:spPr>
      </p:pic>
      <p:pic>
        <p:nvPicPr>
          <p:cNvPr id="2055" name="Picture 7" descr="C:\Documents and Settings\User\Рабочий стол\Әкелер мектебі\Тәукехан\Суреттер\IMG_2400-07-02-20-04-31.JPG"/>
          <p:cNvPicPr>
            <a:picLocks noChangeAspect="1" noChangeArrowheads="1"/>
          </p:cNvPicPr>
          <p:nvPr/>
        </p:nvPicPr>
        <p:blipFill>
          <a:blip r:embed="rId8" cstate="print"/>
          <a:srcRect/>
          <a:stretch>
            <a:fillRect/>
          </a:stretch>
        </p:blipFill>
        <p:spPr bwMode="auto">
          <a:xfrm>
            <a:off x="3548542" y="4941168"/>
            <a:ext cx="2751650" cy="191683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372200" y="764704"/>
            <a:ext cx="2771800" cy="5521817"/>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endParaRPr lang="kk-KZ" sz="1200" b="1" dirty="0" smtClean="0">
              <a:solidFill>
                <a:srgbClr val="FF0000"/>
              </a:solidFill>
              <a:latin typeface="Times New Roman" pitchFamily="18" charset="0"/>
              <a:cs typeface="Times New Roman" pitchFamily="18" charset="0"/>
            </a:endParaRPr>
          </a:p>
          <a:p>
            <a:pPr algn="just">
              <a:defRPr/>
            </a:pPr>
            <a:endParaRPr lang="kk-KZ" sz="1200" b="1" dirty="0" smtClean="0">
              <a:solidFill>
                <a:srgbClr val="FF0000"/>
              </a:solidFill>
              <a:latin typeface="Times New Roman" pitchFamily="18" charset="0"/>
              <a:cs typeface="Times New Roman" pitchFamily="18" charset="0"/>
            </a:endParaRPr>
          </a:p>
          <a:p>
            <a:pPr algn="just">
              <a:defRPr/>
            </a:pPr>
            <a:r>
              <a:rPr lang="kk-KZ" sz="1200" b="1" dirty="0" smtClean="0">
                <a:solidFill>
                  <a:srgbClr val="FF0000"/>
                </a:solidFill>
                <a:latin typeface="Times New Roman" pitchFamily="18" charset="0"/>
                <a:cs typeface="Times New Roman" pitchFamily="18" charset="0"/>
              </a:rPr>
              <a:t>Өткізу уақыты </a:t>
            </a:r>
            <a:r>
              <a:rPr lang="kk-KZ" sz="1200" b="1" dirty="0" smtClean="0">
                <a:latin typeface="Times New Roman" pitchFamily="18" charset="0"/>
                <a:cs typeface="Times New Roman" pitchFamily="18" charset="0"/>
              </a:rPr>
              <a:t> 12</a:t>
            </a:r>
            <a:r>
              <a:rPr lang="kk-KZ" sz="1200" dirty="0" smtClean="0">
                <a:latin typeface="Times New Roman" pitchFamily="18" charset="0"/>
                <a:cs typeface="Times New Roman" pitchFamily="18" charset="0"/>
              </a:rPr>
              <a:t>.02.2020ж.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С.Ысмайлов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атындағы 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аудандық Ардагерлер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ұйымының төрағасы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мектебінің төрағасы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мүшелері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бөлімінің мамандары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Қажымұқан елді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мекені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әкелері және </a:t>
            </a:r>
            <a:r>
              <a:rPr lang="ru-RU" sz="1200" dirty="0" smtClean="0">
                <a:latin typeface="Times New Roman" pitchFamily="18" charset="0"/>
                <a:cs typeface="Times New Roman" pitchFamily="18" charset="0"/>
              </a:rPr>
              <a:t>8-9-10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оқушыларымен </a:t>
            </a:r>
            <a:r>
              <a:rPr lang="ru-RU" sz="1200" dirty="0" smtClean="0">
                <a:latin typeface="Times New Roman" pitchFamily="18" charset="0"/>
                <a:cs typeface="Times New Roman" pitchFamily="18" charset="0"/>
              </a:rPr>
              <a:t>"Баланы </a:t>
            </a:r>
            <a:r>
              <a:rPr lang="ru-RU" sz="1200" dirty="0" err="1" smtClean="0">
                <a:latin typeface="Times New Roman" pitchFamily="18" charset="0"/>
                <a:cs typeface="Times New Roman" pitchFamily="18" charset="0"/>
              </a:rPr>
              <a:t>ата-ана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тәрбиелейді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аудандық </a:t>
            </a:r>
            <a:r>
              <a:rPr lang="ru-RU" sz="1200" dirty="0" smtClean="0">
                <a:latin typeface="Times New Roman" pitchFamily="18" charset="0"/>
                <a:cs typeface="Times New Roman" pitchFamily="18" charset="0"/>
              </a:rPr>
              <a:t>семинар </a:t>
            </a:r>
            <a:r>
              <a:rPr lang="ru-RU" sz="1200" dirty="0" err="1" smtClean="0">
                <a:latin typeface="Times New Roman" pitchFamily="18" charset="0"/>
                <a:cs typeface="Times New Roman" pitchFamily="18" charset="0"/>
              </a:rPr>
              <a:t>өтті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Семинарда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директоры </a:t>
            </a:r>
            <a:r>
              <a:rPr lang="ru-RU" sz="1200" dirty="0" err="1" smtClean="0">
                <a:latin typeface="Times New Roman" pitchFamily="18" charset="0"/>
                <a:cs typeface="Times New Roman" pitchFamily="18" charset="0"/>
              </a:rPr>
              <a:t>Мақсат Аққозиев ашып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қонақтармен таныстырды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"Отбасы-Отанымыздың ошағы" тақырыбында ауылдағы Тайқараев Тілектес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мырзаны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"Үлгілі отбасы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шақырып, кездесу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сабағын мектеп</a:t>
            </a:r>
            <a:r>
              <a:rPr lang="ru-RU" sz="1200" dirty="0" smtClean="0">
                <a:latin typeface="Times New Roman" pitchFamily="18" charset="0"/>
                <a:cs typeface="Times New Roman" pitchFamily="18" charset="0"/>
              </a:rPr>
              <a:t> директоры </a:t>
            </a:r>
            <a:r>
              <a:rPr lang="ru-RU" sz="1200" dirty="0" err="1" smtClean="0">
                <a:latin typeface="Times New Roman" pitchFamily="18" charset="0"/>
                <a:cs typeface="Times New Roman" pitchFamily="18" charset="0"/>
              </a:rPr>
              <a:t>өзі өткізді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тілі</a:t>
            </a:r>
            <a:r>
              <a:rPr lang="ru-RU" sz="1200" dirty="0" smtClean="0">
                <a:latin typeface="Times New Roman" pitchFamily="18" charset="0"/>
                <a:cs typeface="Times New Roman" pitchFamily="18" charset="0"/>
              </a:rPr>
              <a:t> мен </a:t>
            </a:r>
            <a:r>
              <a:rPr lang="ru-RU" sz="1200" dirty="0" err="1" smtClean="0">
                <a:latin typeface="Times New Roman" pitchFamily="18" charset="0"/>
                <a:cs typeface="Times New Roman" pitchFamily="18" charset="0"/>
              </a:rPr>
              <a:t>әдебиет пән мұғалімі Берік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Қожақ "Әке-жауапты лауазым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дөңгелек үстелді әкелер және </a:t>
            </a:r>
            <a:r>
              <a:rPr lang="ru-RU" sz="1200" dirty="0" smtClean="0">
                <a:latin typeface="Times New Roman" pitchFamily="18" charset="0"/>
                <a:cs typeface="Times New Roman" pitchFamily="18" charset="0"/>
              </a:rPr>
              <a:t>9-10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ұлдарымен ұйымдастарап өткізді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Әкелерге </a:t>
            </a:r>
            <a:r>
              <a:rPr lang="ru-RU" sz="1200" dirty="0" smtClean="0">
                <a:latin typeface="Times New Roman" pitchFamily="18" charset="0"/>
                <a:cs typeface="Times New Roman" pitchFamily="18" charset="0"/>
              </a:rPr>
              <a:t>тест </a:t>
            </a:r>
            <a:r>
              <a:rPr lang="ru-RU" sz="1200" dirty="0" err="1" smtClean="0">
                <a:latin typeface="Times New Roman" pitchFamily="18" charset="0"/>
                <a:cs typeface="Times New Roman" pitchFamily="18" charset="0"/>
              </a:rPr>
              <a:t>сұрақтарын </a:t>
            </a:r>
            <a:r>
              <a:rPr lang="ru-RU" sz="1200" dirty="0" smtClean="0">
                <a:latin typeface="Times New Roman" pitchFamily="18" charset="0"/>
                <a:cs typeface="Times New Roman" pitchFamily="18" charset="0"/>
              </a:rPr>
              <a:t>беріп,</a:t>
            </a:r>
            <a:r>
              <a:rPr lang="ru-RU" sz="1200" dirty="0" err="1" smtClean="0">
                <a:latin typeface="Times New Roman" pitchFamily="18" charset="0"/>
                <a:cs typeface="Times New Roman" pitchFamily="18" charset="0"/>
              </a:rPr>
              <a:t>ұларға әкелер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сұрақтар таратылды.Семинар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соңында 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қонақтар кезек-кезегімен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таласа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сөз 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семинардың қызықты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тартымды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бүгінгі заманның талабына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екендігін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білдірді</a:t>
            </a:r>
            <a:r>
              <a:rPr lang="ru-RU" sz="1200" dirty="0" smtClean="0">
                <a:latin typeface="Times New Roman" pitchFamily="18" charset="0"/>
                <a:cs typeface="Times New Roman" pitchFamily="18" charset="0"/>
              </a:rPr>
              <a:t>.</a:t>
            </a: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-80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a:t>
            </a:r>
            <a:r>
              <a:rPr lang="ru-RU" sz="2400" b="1" smtClean="0">
                <a:solidFill>
                  <a:srgbClr val="FF0000"/>
                </a:solidFill>
                <a:latin typeface="Times New Roman" pitchFamily="18" charset="0"/>
                <a:cs typeface="Times New Roman" pitchFamily="18" charset="0"/>
              </a:rPr>
              <a:t>МЕКТЕБІ        </a:t>
            </a:r>
            <a:r>
              <a:rPr lang="ru-RU" sz="2400" b="1" dirty="0" smtClean="0">
                <a:solidFill>
                  <a:srgbClr val="FF0000"/>
                </a:solidFill>
                <a:latin typeface="Times New Roman" pitchFamily="18" charset="0"/>
                <a:cs typeface="Times New Roman" pitchFamily="18" charset="0"/>
              </a:rPr>
              <a:t>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1"/>
            <a:ext cx="8429684" cy="769441"/>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ru-RU" sz="2000" b="1" dirty="0" smtClean="0">
                <a:latin typeface="Times New Roman" pitchFamily="18" charset="0"/>
                <a:cs typeface="Times New Roman" pitchFamily="18" charset="0"/>
              </a:rPr>
              <a:t>Баланы </a:t>
            </a:r>
            <a:r>
              <a:rPr lang="ru-RU" sz="2000" b="1" dirty="0" err="1" smtClean="0">
                <a:latin typeface="Times New Roman" pitchFamily="18" charset="0"/>
                <a:cs typeface="Times New Roman" pitchFamily="18" charset="0"/>
              </a:rPr>
              <a:t>ата-ана</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тәрбиелейді</a:t>
            </a:r>
            <a:endParaRPr lang="ru-RU" sz="2400" b="1" dirty="0" smtClean="0">
              <a:latin typeface="Times New Roman" pitchFamily="18" charset="0"/>
              <a:cs typeface="Times New Roman" pitchFamily="18" charset="0"/>
            </a:endParaRPr>
          </a:p>
          <a:p>
            <a:pPr algn="ct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6" name="Picture 2" descr="C:\Documents and Settings\User\Рабочий стол\Әкелер мектебі\С.Ысмайлов\С.Ысмайлов суреттер\c0863f46-2db7-4149-92e1-1dbe0b15f866(1).JPG"/>
          <p:cNvPicPr>
            <a:picLocks noChangeAspect="1" noChangeArrowheads="1"/>
          </p:cNvPicPr>
          <p:nvPr/>
        </p:nvPicPr>
        <p:blipFill>
          <a:blip r:embed="rId3" cstate="print"/>
          <a:srcRect/>
          <a:stretch>
            <a:fillRect/>
          </a:stretch>
        </p:blipFill>
        <p:spPr bwMode="auto">
          <a:xfrm>
            <a:off x="500034" y="404665"/>
            <a:ext cx="2847830" cy="2304255"/>
          </a:xfrm>
          <a:prstGeom prst="rect">
            <a:avLst/>
          </a:prstGeom>
          <a:noFill/>
        </p:spPr>
      </p:pic>
      <p:pic>
        <p:nvPicPr>
          <p:cNvPr id="1027" name="Picture 3" descr="C:\Documents and Settings\User\Рабочий стол\Әкелер мектебі\С.Ысмайлов\С.Ысмайлов суреттер\b29ea9dc-abf7-4f65-a96d-14e32f1af882.JPG"/>
          <p:cNvPicPr>
            <a:picLocks noChangeAspect="1" noChangeArrowheads="1"/>
          </p:cNvPicPr>
          <p:nvPr/>
        </p:nvPicPr>
        <p:blipFill>
          <a:blip r:embed="rId4" cstate="print"/>
          <a:srcRect/>
          <a:stretch>
            <a:fillRect/>
          </a:stretch>
        </p:blipFill>
        <p:spPr bwMode="auto">
          <a:xfrm>
            <a:off x="500034" y="2852936"/>
            <a:ext cx="2847830" cy="1933386"/>
          </a:xfrm>
          <a:prstGeom prst="rect">
            <a:avLst/>
          </a:prstGeom>
          <a:noFill/>
        </p:spPr>
      </p:pic>
      <p:pic>
        <p:nvPicPr>
          <p:cNvPr id="1028" name="Picture 4" descr="C:\Documents and Settings\User\Рабочий стол\Әкелер мектебі\С.Ысмайлов\С.Ысмайлов суреттер\ed1bd675-63f4-4531-8547-eaa187da83b3.JPG"/>
          <p:cNvPicPr>
            <a:picLocks noChangeAspect="1" noChangeArrowheads="1"/>
          </p:cNvPicPr>
          <p:nvPr/>
        </p:nvPicPr>
        <p:blipFill>
          <a:blip r:embed="rId5" cstate="print"/>
          <a:srcRect/>
          <a:stretch>
            <a:fillRect/>
          </a:stretch>
        </p:blipFill>
        <p:spPr bwMode="auto">
          <a:xfrm>
            <a:off x="3500430" y="2852936"/>
            <a:ext cx="2799762" cy="1933386"/>
          </a:xfrm>
          <a:prstGeom prst="rect">
            <a:avLst/>
          </a:prstGeom>
          <a:noFill/>
        </p:spPr>
      </p:pic>
      <p:pic>
        <p:nvPicPr>
          <p:cNvPr id="1029" name="Picture 5" descr="C:\Documents and Settings\User\Рабочий стол\Әкелер мектебі\С.Ысмайлов\С.Ысмайлов суреттер\b2ec383f-0917-4efb-9e5e-9ce549e19d9f.JPG"/>
          <p:cNvPicPr>
            <a:picLocks noChangeAspect="1" noChangeArrowheads="1"/>
          </p:cNvPicPr>
          <p:nvPr/>
        </p:nvPicPr>
        <p:blipFill>
          <a:blip r:embed="rId6" cstate="print"/>
          <a:srcRect/>
          <a:stretch>
            <a:fillRect/>
          </a:stretch>
        </p:blipFill>
        <p:spPr bwMode="auto">
          <a:xfrm>
            <a:off x="467544" y="4857760"/>
            <a:ext cx="2952328" cy="2000240"/>
          </a:xfrm>
          <a:prstGeom prst="rect">
            <a:avLst/>
          </a:prstGeom>
          <a:noFill/>
        </p:spPr>
      </p:pic>
      <p:pic>
        <p:nvPicPr>
          <p:cNvPr id="1030" name="Picture 6" descr="C:\Documents and Settings\User\Рабочий стол\Әкелер мектебі\С.Ысмайлов\С.Ысмайлов суреттер\4e93675c-63b0-47fc-9e81-7b21e4865bce.JPG"/>
          <p:cNvPicPr>
            <a:picLocks noChangeAspect="1" noChangeArrowheads="1"/>
          </p:cNvPicPr>
          <p:nvPr/>
        </p:nvPicPr>
        <p:blipFill>
          <a:blip r:embed="rId7" cstate="print"/>
          <a:srcRect/>
          <a:stretch>
            <a:fillRect/>
          </a:stretch>
        </p:blipFill>
        <p:spPr bwMode="auto">
          <a:xfrm>
            <a:off x="3500430" y="404665"/>
            <a:ext cx="2799762" cy="2381394"/>
          </a:xfrm>
          <a:prstGeom prst="rect">
            <a:avLst/>
          </a:prstGeom>
          <a:noFill/>
        </p:spPr>
      </p:pic>
      <p:pic>
        <p:nvPicPr>
          <p:cNvPr id="1031" name="Picture 7" descr="C:\Documents and Settings\User\Рабочий стол\Әкелер мектебі\С.Ысмайлов\С.Ысмайлов суреттер\d4b75c02-db45-42d6-b736-4b00726ce640.JPG"/>
          <p:cNvPicPr>
            <a:picLocks noChangeAspect="1" noChangeArrowheads="1"/>
          </p:cNvPicPr>
          <p:nvPr/>
        </p:nvPicPr>
        <p:blipFill>
          <a:blip r:embed="rId8" cstate="print"/>
          <a:srcRect/>
          <a:stretch>
            <a:fillRect/>
          </a:stretch>
        </p:blipFill>
        <p:spPr bwMode="auto">
          <a:xfrm>
            <a:off x="3491880" y="4857760"/>
            <a:ext cx="2808312" cy="200024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143636" y="571480"/>
            <a:ext cx="3000364" cy="5715041"/>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endParaRPr lang="kk-KZ" sz="1200" b="1" dirty="0" smtClean="0">
              <a:solidFill>
                <a:srgbClr val="FF0000"/>
              </a:solidFill>
              <a:latin typeface="Times New Roman" pitchFamily="18" charset="0"/>
              <a:cs typeface="Times New Roman" pitchFamily="18" charset="0"/>
            </a:endParaRPr>
          </a:p>
          <a:p>
            <a:pPr algn="just">
              <a:defRPr/>
            </a:pPr>
            <a:endParaRPr lang="kk-KZ" sz="1200" b="1" dirty="0" smtClean="0">
              <a:solidFill>
                <a:srgbClr val="FF0000"/>
              </a:solidFill>
              <a:latin typeface="Times New Roman" pitchFamily="18" charset="0"/>
              <a:cs typeface="Times New Roman" pitchFamily="18" charset="0"/>
            </a:endParaRPr>
          </a:p>
          <a:p>
            <a:pPr algn="just">
              <a:defRPr/>
            </a:pPr>
            <a:r>
              <a:rPr lang="kk-KZ" sz="1200" b="1" dirty="0" smtClean="0">
                <a:solidFill>
                  <a:srgbClr val="FF0000"/>
                </a:solidFill>
                <a:latin typeface="Times New Roman" pitchFamily="18" charset="0"/>
                <a:cs typeface="Times New Roman" pitchFamily="18" charset="0"/>
              </a:rPr>
              <a:t>Өткізу уақыты </a:t>
            </a:r>
            <a:r>
              <a:rPr lang="kk-KZ" sz="1200" b="1" dirty="0" smtClean="0">
                <a:latin typeface="Times New Roman" pitchFamily="18" charset="0"/>
                <a:cs typeface="Times New Roman" pitchFamily="18" charset="0"/>
              </a:rPr>
              <a:t> 2</a:t>
            </a:r>
            <a:r>
              <a:rPr lang="kk-KZ" sz="1200" dirty="0" smtClean="0">
                <a:latin typeface="Times New Roman" pitchFamily="18" charset="0"/>
                <a:cs typeface="Times New Roman" pitchFamily="18" charset="0"/>
              </a:rPr>
              <a:t>2.02.2020ж.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Ордабасы ауданы, “Темірлан”</a:t>
            </a:r>
            <a:r>
              <a:rPr lang="ru-RU" sz="1200" dirty="0" err="1" smtClean="0">
                <a:latin typeface="Times New Roman" pitchFamily="18" charset="0"/>
                <a:cs typeface="Times New Roman" pitchFamily="18" charset="0"/>
              </a:rPr>
              <a:t>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a:t>
            </a:r>
            <a:endParaRPr lang="ru-RU" sz="1200" dirty="0" smtClean="0">
              <a:latin typeface="Times New Roman" pitchFamily="18" charset="0"/>
              <a:cs typeface="Times New Roman" pitchFamily="18" charset="0"/>
            </a:endParaRPr>
          </a:p>
          <a:p>
            <a:pPr algn="just"/>
            <a:r>
              <a:rPr lang="ru-RU" sz="1200" b="1" dirty="0" err="1" smtClean="0">
                <a:solidFill>
                  <a:srgbClr val="FF0000"/>
                </a:solidFill>
                <a:latin typeface="Times New Roman" pitchFamily="18" charset="0"/>
                <a:cs typeface="Times New Roman" pitchFamily="18" charset="0"/>
              </a:rPr>
              <a:t>Мақсаты: </a:t>
            </a:r>
            <a:r>
              <a:rPr lang="ru-RU" sz="1200" dirty="0" err="1" smtClean="0">
                <a:solidFill>
                  <a:schemeClr val="tx1"/>
                </a:solidFill>
                <a:latin typeface="Times New Roman" pitchFamily="18" charset="0"/>
                <a:cs typeface="Times New Roman" pitchFamily="18" charset="0"/>
              </a:rPr>
              <a:t>Ұлттық құндылықтарды дәріптеуге дағдыландыру</a:t>
            </a:r>
            <a:r>
              <a:rPr lang="kk-KZ" sz="1200" dirty="0" smtClean="0">
                <a:solidFill>
                  <a:schemeClr val="tx1"/>
                </a:solidFill>
                <a:latin typeface="Times New Roman" pitchFamily="18" charset="0"/>
                <a:cs typeface="Times New Roman" pitchFamily="18" charset="0"/>
              </a:rPr>
              <a:t>. </a:t>
            </a:r>
          </a:p>
          <a:p>
            <a:pPr algn="just"/>
            <a:r>
              <a:rPr lang="kk-KZ" sz="1200" b="1" dirty="0" smtClean="0">
                <a:solidFill>
                  <a:srgbClr val="FF0000"/>
                </a:solidFill>
                <a:latin typeface="Times New Roman" pitchFamily="18" charset="0"/>
                <a:cs typeface="Times New Roman" pitchFamily="18" charset="0"/>
              </a:rPr>
              <a:t>Нәтижесі</a:t>
            </a:r>
            <a:r>
              <a:rPr lang="ru-RU" sz="1200" b="1" dirty="0" smtClean="0">
                <a:solidFill>
                  <a:srgbClr val="FF0000"/>
                </a:solidFill>
                <a:latin typeface="Times New Roman" pitchFamily="18" charset="0"/>
                <a:cs typeface="Times New Roman" pitchFamily="18" charset="0"/>
              </a:rPr>
              <a:t>:</a:t>
            </a:r>
            <a:r>
              <a:rPr lang="ru-RU" sz="1200" dirty="0" smtClean="0">
                <a:latin typeface="Times New Roman" pitchFamily="18" charset="0"/>
                <a:cs typeface="Times New Roman" pitchFamily="18" charset="0"/>
              </a:rPr>
              <a:t>.</a:t>
            </a:r>
            <a:r>
              <a:rPr lang="ru-RU" sz="1200" dirty="0" smtClean="0"/>
              <a:t> </a:t>
            </a:r>
            <a:r>
              <a:rPr lang="ru-RU" sz="1200" dirty="0" err="1" smtClean="0">
                <a:latin typeface="Times New Roman" pitchFamily="18" charset="0"/>
                <a:cs typeface="Times New Roman" pitchFamily="18" charset="0"/>
              </a:rPr>
              <a:t>Семинарға аудандық ардагерлер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төрағасы, "Әкелер мектебінің" төрағасы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орынбасарлары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мектептің төрағалары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оқушыларының әкелері қатысты</a:t>
            </a:r>
            <a:r>
              <a:rPr lang="ru-RU" sz="1200" dirty="0" smtClean="0">
                <a:latin typeface="Times New Roman" pitchFamily="18" charset="0"/>
                <a:cs typeface="Times New Roman" pitchFamily="18" charset="0"/>
              </a:rPr>
              <a:t>. Семинар </a:t>
            </a:r>
            <a:r>
              <a:rPr lang="ru-RU" sz="1200" dirty="0" err="1" smtClean="0">
                <a:latin typeface="Times New Roman" pitchFamily="18" charset="0"/>
                <a:cs typeface="Times New Roman" pitchFamily="18" charset="0"/>
              </a:rPr>
              <a:t>өте тартымды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тәрбиелік мәні </a:t>
            </a:r>
            <a:r>
              <a:rPr lang="ru-RU" sz="1200" dirty="0" smtClean="0">
                <a:latin typeface="Times New Roman" pitchFamily="18" charset="0"/>
                <a:cs typeface="Times New Roman" pitchFamily="18" charset="0"/>
              </a:rPr>
              <a:t>бар </a:t>
            </a:r>
            <a:r>
              <a:rPr lang="ru-RU" sz="1200" dirty="0" err="1" smtClean="0">
                <a:latin typeface="Times New Roman" pitchFamily="18" charset="0"/>
                <a:cs typeface="Times New Roman" pitchFamily="18" charset="0"/>
              </a:rPr>
              <a:t>ұмытылып </a:t>
            </a:r>
            <a:r>
              <a:rPr lang="ru-RU" sz="1200" dirty="0" smtClean="0">
                <a:latin typeface="Times New Roman" pitchFamily="18" charset="0"/>
                <a:cs typeface="Times New Roman" pitchFamily="18" charset="0"/>
              </a:rPr>
              <a:t>бара </a:t>
            </a:r>
            <a:r>
              <a:rPr lang="ru-RU" sz="1200" dirty="0" err="1" smtClean="0">
                <a:latin typeface="Times New Roman" pitchFamily="18" charset="0"/>
                <a:cs typeface="Times New Roman" pitchFamily="18" charset="0"/>
              </a:rPr>
              <a:t>жатқан салт-дәстүрлер жайында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ұйымдастырылды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Жоғарыда аталған мектептің </a:t>
            </a:r>
            <a:r>
              <a:rPr lang="ru-RU" sz="1200" dirty="0" smtClean="0">
                <a:latin typeface="Times New Roman" pitchFamily="18" charset="0"/>
                <a:cs typeface="Times New Roman" pitchFamily="18" charset="0"/>
              </a:rPr>
              <a:t>география </a:t>
            </a:r>
            <a:r>
              <a:rPr lang="ru-RU" sz="1200" dirty="0" err="1" smtClean="0">
                <a:latin typeface="Times New Roman" pitchFamily="18" charset="0"/>
                <a:cs typeface="Times New Roman" pitchFamily="18" charset="0"/>
              </a:rPr>
              <a:t>пән мұғалімі </a:t>
            </a:r>
            <a:r>
              <a:rPr lang="ru-RU" sz="1200" dirty="0" smtClean="0">
                <a:latin typeface="Times New Roman" pitchFamily="18" charset="0"/>
                <a:cs typeface="Times New Roman" pitchFamily="18" charset="0"/>
              </a:rPr>
              <a:t>К. </a:t>
            </a:r>
            <a:r>
              <a:rPr lang="ru-RU" sz="1200" dirty="0" err="1" smtClean="0">
                <a:latin typeface="Times New Roman" pitchFamily="18" charset="0"/>
                <a:cs typeface="Times New Roman" pitchFamily="18" charset="0"/>
              </a:rPr>
              <a:t>Әбдібай </a:t>
            </a:r>
            <a:r>
              <a:rPr lang="ru-RU" sz="1200" dirty="0" smtClean="0">
                <a:latin typeface="Times New Roman" pitchFamily="18" charset="0"/>
                <a:cs typeface="Times New Roman" pitchFamily="18" charset="0"/>
              </a:rPr>
              <a:t>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 және әкелерімен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Отбасындағы әкенің рөлі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пікір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талас</a:t>
            </a:r>
            <a:r>
              <a:rPr lang="ru-RU" sz="1200" dirty="0" smtClean="0">
                <a:latin typeface="Times New Roman" pitchFamily="18" charset="0"/>
                <a:cs typeface="Times New Roman" pitchFamily="18" charset="0"/>
              </a:rPr>
              <a:t>, математика </a:t>
            </a:r>
            <a:r>
              <a:rPr lang="ru-RU" sz="1200" dirty="0" err="1" smtClean="0">
                <a:latin typeface="Times New Roman" pitchFamily="18" charset="0"/>
                <a:cs typeface="Times New Roman" pitchFamily="18" charset="0"/>
              </a:rPr>
              <a:t>пән мұғалімі </a:t>
            </a:r>
            <a:r>
              <a:rPr lang="ru-RU" sz="1200" dirty="0" smtClean="0">
                <a:latin typeface="Times New Roman" pitchFamily="18" charset="0"/>
                <a:cs typeface="Times New Roman" pitchFamily="18" charset="0"/>
              </a:rPr>
              <a:t>А. </a:t>
            </a:r>
            <a:r>
              <a:rPr lang="ru-RU" sz="1200" dirty="0" err="1" smtClean="0">
                <a:latin typeface="Times New Roman" pitchFamily="18" charset="0"/>
                <a:cs typeface="Times New Roman" pitchFamily="18" charset="0"/>
              </a:rPr>
              <a:t>Мұғалбаев </a:t>
            </a:r>
            <a:r>
              <a:rPr lang="ru-RU" sz="1200" dirty="0" smtClean="0">
                <a:latin typeface="Times New Roman" pitchFamily="18" charset="0"/>
                <a:cs typeface="Times New Roman" pitchFamily="18" charset="0"/>
              </a:rPr>
              <a:t>8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 және әкелерімен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 баланың айнасы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дөңгелек үстел өткізді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қонақтар барлық іс-шараға белсене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қастысып, өз ойларын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ортаға салып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білім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отырған ұжымға ризашылықтарын білдірді</a:t>
            </a:r>
            <a:r>
              <a:rPr lang="ru-RU" sz="1200" dirty="0" smtClean="0">
                <a:latin typeface="Times New Roman" pitchFamily="18" charset="0"/>
                <a:cs typeface="Times New Roman" pitchFamily="18" charset="0"/>
              </a:rPr>
              <a:t>.</a:t>
            </a: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-80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a:t>
            </a:r>
            <a:r>
              <a:rPr lang="ru-RU" sz="2400" b="1" smtClean="0">
                <a:solidFill>
                  <a:srgbClr val="FF0000"/>
                </a:solidFill>
                <a:latin typeface="Times New Roman" pitchFamily="18" charset="0"/>
                <a:cs typeface="Times New Roman" pitchFamily="18" charset="0"/>
              </a:rPr>
              <a:t>МЕКТЕБІ        </a:t>
            </a:r>
            <a:r>
              <a:rPr lang="ru-RU" sz="2400" b="1" dirty="0" smtClean="0">
                <a:solidFill>
                  <a:srgbClr val="FF0000"/>
                </a:solidFill>
                <a:latin typeface="Times New Roman" pitchFamily="18" charset="0"/>
                <a:cs typeface="Times New Roman" pitchFamily="18" charset="0"/>
              </a:rPr>
              <a:t>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142852"/>
            <a:ext cx="8429684" cy="769441"/>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kk-KZ" sz="2000" dirty="0" smtClean="0">
                <a:solidFill>
                  <a:srgbClr val="FF0000"/>
                </a:solidFill>
                <a:latin typeface="Times New Roman" pitchFamily="18" charset="0"/>
                <a:cs typeface="Times New Roman" pitchFamily="18" charset="0"/>
              </a:rPr>
              <a:t>Отбасы-әкенің патшалығы, ананың әлемі, баланың жұмағы </a:t>
            </a:r>
            <a:endParaRPr lang="ru-RU" sz="2400" b="1" dirty="0" smtClean="0">
              <a:solidFill>
                <a:srgbClr val="FF0000"/>
              </a:solidFill>
              <a:latin typeface="Times New Roman" pitchFamily="18" charset="0"/>
              <a:cs typeface="Times New Roman" pitchFamily="18" charset="0"/>
            </a:endParaRPr>
          </a:p>
          <a:p>
            <a:pPr algn="ct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 name="Picture 2" descr="C:\Documents and Settings\User\Рабочий стол\Әкелер мектебі\Темірлан\4497c81c-39d7-43de-9f91-86f4faa8ade9.JPG"/>
          <p:cNvPicPr>
            <a:picLocks noChangeAspect="1" noChangeArrowheads="1"/>
          </p:cNvPicPr>
          <p:nvPr/>
        </p:nvPicPr>
        <p:blipFill>
          <a:blip r:embed="rId3" cstate="print"/>
          <a:srcRect/>
          <a:stretch>
            <a:fillRect/>
          </a:stretch>
        </p:blipFill>
        <p:spPr bwMode="auto">
          <a:xfrm>
            <a:off x="571472" y="571479"/>
            <a:ext cx="2786082" cy="1821669"/>
          </a:xfrm>
          <a:prstGeom prst="rect">
            <a:avLst/>
          </a:prstGeom>
          <a:noFill/>
        </p:spPr>
      </p:pic>
      <p:pic>
        <p:nvPicPr>
          <p:cNvPr id="4" name="Picture 3" descr="C:\Documents and Settings\User\Рабочий стол\Әкелер мектебі\Темірлан\11289ac0-f6b4-42ce-8b80-c49892ddab92.JPG"/>
          <p:cNvPicPr>
            <a:picLocks noChangeAspect="1" noChangeArrowheads="1"/>
          </p:cNvPicPr>
          <p:nvPr/>
        </p:nvPicPr>
        <p:blipFill>
          <a:blip r:embed="rId4" cstate="print"/>
          <a:srcRect/>
          <a:stretch>
            <a:fillRect/>
          </a:stretch>
        </p:blipFill>
        <p:spPr bwMode="auto">
          <a:xfrm flipH="1">
            <a:off x="2928926" y="4714884"/>
            <a:ext cx="3214710" cy="2143116"/>
          </a:xfrm>
          <a:prstGeom prst="rect">
            <a:avLst/>
          </a:prstGeom>
          <a:noFill/>
        </p:spPr>
      </p:pic>
      <p:pic>
        <p:nvPicPr>
          <p:cNvPr id="5" name="Picture 4" descr="C:\Documents and Settings\User\Рабочий стол\Әкелер мектебі\Темірлан\29466325-8b3c-4574-b07d-d358b5a58aa0.JPG"/>
          <p:cNvPicPr>
            <a:picLocks noChangeAspect="1" noChangeArrowheads="1"/>
          </p:cNvPicPr>
          <p:nvPr/>
        </p:nvPicPr>
        <p:blipFill>
          <a:blip r:embed="rId5" cstate="print"/>
          <a:srcRect/>
          <a:stretch>
            <a:fillRect/>
          </a:stretch>
        </p:blipFill>
        <p:spPr bwMode="auto">
          <a:xfrm>
            <a:off x="3571868" y="571480"/>
            <a:ext cx="2500330" cy="1785950"/>
          </a:xfrm>
          <a:prstGeom prst="rect">
            <a:avLst/>
          </a:prstGeom>
          <a:noFill/>
        </p:spPr>
      </p:pic>
      <p:pic>
        <p:nvPicPr>
          <p:cNvPr id="6" name="Picture 5" descr="C:\Documents and Settings\User\Рабочий стол\Әкелер мектебі\Темірлан\bca5bfcd-2dba-4cc8-a3b0-cade81fe25d1.JPG"/>
          <p:cNvPicPr>
            <a:picLocks noChangeAspect="1" noChangeArrowheads="1"/>
          </p:cNvPicPr>
          <p:nvPr/>
        </p:nvPicPr>
        <p:blipFill>
          <a:blip r:embed="rId6" cstate="print"/>
          <a:srcRect/>
          <a:stretch>
            <a:fillRect/>
          </a:stretch>
        </p:blipFill>
        <p:spPr bwMode="auto">
          <a:xfrm>
            <a:off x="3571868" y="2571744"/>
            <a:ext cx="2571768" cy="1982405"/>
          </a:xfrm>
          <a:prstGeom prst="rect">
            <a:avLst/>
          </a:prstGeom>
          <a:noFill/>
        </p:spPr>
      </p:pic>
      <p:pic>
        <p:nvPicPr>
          <p:cNvPr id="7" name="Picture 6" descr="C:\Documents and Settings\User\Рабочий стол\Әкелер мектебі\Темірлан\c38266a8-f8b8-459b-9b9c-347f24c8eaec.JPG"/>
          <p:cNvPicPr>
            <a:picLocks noChangeAspect="1" noChangeArrowheads="1"/>
          </p:cNvPicPr>
          <p:nvPr/>
        </p:nvPicPr>
        <p:blipFill>
          <a:blip r:embed="rId7" cstate="print"/>
          <a:srcRect/>
          <a:stretch>
            <a:fillRect/>
          </a:stretch>
        </p:blipFill>
        <p:spPr bwMode="auto">
          <a:xfrm>
            <a:off x="714348" y="4762485"/>
            <a:ext cx="2000264" cy="2095515"/>
          </a:xfrm>
          <a:prstGeom prst="rect">
            <a:avLst/>
          </a:prstGeom>
          <a:noFill/>
        </p:spPr>
      </p:pic>
      <p:pic>
        <p:nvPicPr>
          <p:cNvPr id="8" name="Picture 7" descr="C:\Documents and Settings\User\Рабочий стол\Әкелер мектебі\Темірлан\b6a4654d-d334-4e22-8a96-78fb17f662da.JPG"/>
          <p:cNvPicPr>
            <a:picLocks noChangeAspect="1" noChangeArrowheads="1"/>
          </p:cNvPicPr>
          <p:nvPr/>
        </p:nvPicPr>
        <p:blipFill>
          <a:blip r:embed="rId8" cstate="print"/>
          <a:srcRect/>
          <a:stretch>
            <a:fillRect/>
          </a:stretch>
        </p:blipFill>
        <p:spPr bwMode="auto">
          <a:xfrm flipH="1">
            <a:off x="571472" y="2571744"/>
            <a:ext cx="2786082" cy="198240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5652120" y="1071546"/>
            <a:ext cx="3491880" cy="5214975"/>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endParaRPr lang="kk-KZ" sz="1200" b="1" dirty="0" smtClean="0">
              <a:solidFill>
                <a:srgbClr val="FF0000"/>
              </a:solidFill>
              <a:latin typeface="Times New Roman" pitchFamily="18" charset="0"/>
              <a:cs typeface="Times New Roman" pitchFamily="18" charset="0"/>
            </a:endParaRPr>
          </a:p>
          <a:p>
            <a:pPr algn="just">
              <a:defRPr/>
            </a:pPr>
            <a:endParaRPr lang="kk-KZ" sz="1200" b="1" dirty="0" smtClean="0">
              <a:solidFill>
                <a:srgbClr val="FF0000"/>
              </a:solidFill>
              <a:latin typeface="Times New Roman" pitchFamily="18" charset="0"/>
              <a:cs typeface="Times New Roman" pitchFamily="18" charset="0"/>
            </a:endParaRPr>
          </a:p>
          <a:p>
            <a:pPr algn="just">
              <a:defRPr/>
            </a:pPr>
            <a:r>
              <a:rPr lang="kk-KZ" sz="1200" b="1" dirty="0" smtClean="0">
                <a:solidFill>
                  <a:srgbClr val="FF0000"/>
                </a:solidFill>
                <a:latin typeface="Times New Roman" pitchFamily="18" charset="0"/>
                <a:cs typeface="Times New Roman" pitchFamily="18" charset="0"/>
              </a:rPr>
              <a:t>Өткізу уақыты </a:t>
            </a:r>
            <a:r>
              <a:rPr lang="kk-KZ" sz="1200" b="1" dirty="0" smtClean="0">
                <a:latin typeface="Times New Roman" pitchFamily="18" charset="0"/>
                <a:cs typeface="Times New Roman" pitchFamily="18" charset="0"/>
              </a:rPr>
              <a:t> 26.02.2020</a:t>
            </a:r>
            <a:r>
              <a:rPr lang="kk-KZ" sz="1200" dirty="0" smtClean="0">
                <a:latin typeface="Times New Roman" pitchFamily="18" charset="0"/>
                <a:cs typeface="Times New Roman" pitchFamily="18" charset="0"/>
              </a:rPr>
              <a:t>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Ордабасы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ауданы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Н.Нысанбайұлы атындағы 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a:t>
            </a:r>
            <a:endParaRPr lang="ru-RU" sz="1200" dirty="0" smtClean="0">
              <a:latin typeface="Times New Roman" pitchFamily="18" charset="0"/>
              <a:cs typeface="Times New Roman" pitchFamily="18" charset="0"/>
            </a:endParaRPr>
          </a:p>
          <a:p>
            <a:pPr algn="just"/>
            <a:r>
              <a:rPr lang="ru-RU" sz="1200" b="1" dirty="0" err="1" smtClean="0">
                <a:solidFill>
                  <a:srgbClr val="FF0000"/>
                </a:solidFill>
                <a:latin typeface="Times New Roman" pitchFamily="18" charset="0"/>
                <a:cs typeface="Times New Roman" pitchFamily="18" charset="0"/>
              </a:rPr>
              <a:t>Мақсаты: </a:t>
            </a:r>
            <a:r>
              <a:rPr lang="ru-RU" sz="1200" dirty="0" err="1" smtClean="0">
                <a:latin typeface="Times New Roman" pitchFamily="18" charset="0"/>
                <a:cs typeface="Times New Roman" pitchFamily="18" charset="0"/>
              </a:rPr>
              <a:t>Отбасындағы әке </a:t>
            </a:r>
            <a:r>
              <a:rPr lang="ru-RU" sz="1200" dirty="0" smtClean="0">
                <a:latin typeface="Times New Roman" pitchFamily="18" charset="0"/>
                <a:cs typeface="Times New Roman" pitchFamily="18" charset="0"/>
              </a:rPr>
              <a:t>мен бала </a:t>
            </a:r>
            <a:r>
              <a:rPr lang="ru-RU" sz="1200" dirty="0" err="1" smtClean="0">
                <a:latin typeface="Times New Roman" pitchFamily="18" charset="0"/>
                <a:cs typeface="Times New Roman" pitchFamily="18" charset="0"/>
              </a:rPr>
              <a:t>арасындағы байланысты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күшейту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әкенің балаға бағыт-бағдар </a:t>
            </a:r>
            <a:r>
              <a:rPr lang="ru-RU" sz="1200" dirty="0" smtClean="0">
                <a:latin typeface="Times New Roman" pitchFamily="18" charset="0"/>
                <a:cs typeface="Times New Roman" pitchFamily="18" charset="0"/>
              </a:rPr>
              <a:t>беру </a:t>
            </a:r>
            <a:r>
              <a:rPr lang="ru-RU" sz="1200" dirty="0" err="1" smtClean="0">
                <a:latin typeface="Times New Roman" pitchFamily="18" charset="0"/>
                <a:cs typeface="Times New Roman" pitchFamily="18" charset="0"/>
              </a:rPr>
              <a:t>қызметін жандандыру</a:t>
            </a:r>
            <a:r>
              <a:rPr lang="ru-RU" sz="1200" dirty="0" smtClean="0">
                <a:latin typeface="Times New Roman" pitchFamily="18" charset="0"/>
                <a:cs typeface="Times New Roman" pitchFamily="18" charset="0"/>
              </a:rPr>
              <a:t>. </a:t>
            </a:r>
            <a:endParaRPr lang="kk-KZ" sz="1200" dirty="0" smtClean="0">
              <a:solidFill>
                <a:schemeClr val="tx1"/>
              </a:solidFill>
              <a:latin typeface="Times New Roman" pitchFamily="18" charset="0"/>
              <a:cs typeface="Times New Roman" pitchFamily="18" charset="0"/>
            </a:endParaRPr>
          </a:p>
          <a:p>
            <a:pPr algn="just"/>
            <a:r>
              <a:rPr lang="kk-KZ" sz="1200" b="1" dirty="0" smtClean="0">
                <a:solidFill>
                  <a:srgbClr val="FF0000"/>
                </a:solidFill>
                <a:latin typeface="Times New Roman" pitchFamily="18" charset="0"/>
                <a:cs typeface="Times New Roman" pitchFamily="18" charset="0"/>
              </a:rPr>
              <a:t>Нәтижесі</a:t>
            </a:r>
            <a:r>
              <a:rPr lang="ru-RU" sz="1200" b="1" dirty="0" smtClean="0">
                <a:solidFill>
                  <a:srgbClr val="FF0000"/>
                </a:solidFill>
                <a:latin typeface="Times New Roman" pitchFamily="18" charset="0"/>
                <a:cs typeface="Times New Roman" pitchFamily="18" charset="0"/>
              </a:rPr>
              <a:t>:</a:t>
            </a:r>
            <a:r>
              <a:rPr lang="ru-RU" sz="1200" dirty="0" smtClean="0">
                <a:latin typeface="Times New Roman" pitchFamily="18" charset="0"/>
                <a:cs typeface="Times New Roman" pitchFamily="18" charset="0"/>
              </a:rPr>
              <a:t>.</a:t>
            </a:r>
            <a:r>
              <a:rPr lang="ru-RU" sz="1200" dirty="0" smtClean="0"/>
              <a:t> </a:t>
            </a:r>
            <a:r>
              <a:rPr lang="ru-RU" sz="1200" dirty="0" err="1" smtClean="0">
                <a:latin typeface="Times New Roman" pitchFamily="18" charset="0"/>
                <a:cs typeface="Times New Roman" pitchFamily="18" charset="0"/>
              </a:rPr>
              <a:t>Семинарға аудандық ардагерлер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төрағасы, "Әкелер мектебінің" төрағасы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орынбасарлары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мектептің төрағалары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оқушыларының әкелері қатысты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Н.Нысанбайұлы атындағы 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Отбасындағы әкенің орны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тақырып аясында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пікірталасты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көркем еңбек пән мұғалімі </a:t>
            </a:r>
            <a:r>
              <a:rPr lang="ru-RU" sz="1200" dirty="0" smtClean="0">
                <a:latin typeface="Times New Roman" pitchFamily="18" charset="0"/>
                <a:cs typeface="Times New Roman" pitchFamily="18" charset="0"/>
              </a:rPr>
              <a:t>Т.</a:t>
            </a:r>
            <a:r>
              <a:rPr lang="ru-RU" sz="1200" dirty="0" err="1" smtClean="0">
                <a:latin typeface="Times New Roman" pitchFamily="18" charset="0"/>
                <a:cs typeface="Times New Roman" pitchFamily="18" charset="0"/>
              </a:rPr>
              <a:t>Өтжан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 көрген-оқ жонар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тақырып бойынша</a:t>
            </a:r>
            <a:r>
              <a:rPr lang="ru-RU" sz="1200" dirty="0" smtClean="0">
                <a:latin typeface="Times New Roman" pitchFamily="18" charset="0"/>
                <a:cs typeface="Times New Roman" pitchFamily="18" charset="0"/>
              </a:rPr>
              <a:t> 10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Б.</a:t>
            </a:r>
            <a:r>
              <a:rPr lang="ru-RU" sz="1200" dirty="0" err="1" smtClean="0">
                <a:latin typeface="Times New Roman" pitchFamily="18" charset="0"/>
                <a:cs typeface="Times New Roman" pitchFamily="18" charset="0"/>
              </a:rPr>
              <a:t>Құрмантай тәрбие сағатын ұйымдастырды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 </a:t>
            </a:r>
            <a:r>
              <a:rPr lang="ru-RU" sz="1200" dirty="0" smtClean="0">
                <a:latin typeface="Times New Roman" pitchFamily="18" charset="0"/>
                <a:cs typeface="Times New Roman" pitchFamily="18" charset="0"/>
              </a:rPr>
              <a:t>бос </a:t>
            </a:r>
            <a:r>
              <a:rPr lang="ru-RU" sz="1200" dirty="0" err="1" smtClean="0">
                <a:latin typeface="Times New Roman" pitchFamily="18" charset="0"/>
                <a:cs typeface="Times New Roman" pitchFamily="18" charset="0"/>
              </a:rPr>
              <a:t>уақыттарында әкелеріне қалай көмектесетінін бейнебаянға түсіріп көрсетті</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Өз әкелеріне арнап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жазған шығармалары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өлеңдерін мәнерлеп оқыды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бірнеше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сұрақтар берілді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 мүдірмей жауап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Іс-шараны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қортындылау үшін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Ардагерлер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ұйымының" төрағасы, "Әкелер мектебінің" төрағасы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орынбасары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және 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әкелер оқушылардың ауыл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балаларына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тән ұяңдық басым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екенін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бірақ семинардың жақсы өткенін айтты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ұжымы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оқушыларға рақымет айтты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Болашақта жігерлі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қайсар, қажырлы, </a:t>
            </a:r>
            <a:r>
              <a:rPr lang="ru-RU" sz="1200" dirty="0" smtClean="0">
                <a:latin typeface="Times New Roman" pitchFamily="18" charset="0"/>
                <a:cs typeface="Times New Roman" pitchFamily="18" charset="0"/>
              </a:rPr>
              <a:t>ел </a:t>
            </a:r>
            <a:r>
              <a:rPr lang="ru-RU" sz="1200" dirty="0" err="1" smtClean="0">
                <a:latin typeface="Times New Roman" pitchFamily="18" charset="0"/>
                <a:cs typeface="Times New Roman" pitchFamily="18" charset="0"/>
              </a:rPr>
              <a:t>қорғайтын еразамат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болуларына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тілек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білдірді</a:t>
            </a:r>
            <a:r>
              <a:rPr lang="ru-RU" sz="1200" dirty="0" smtClean="0">
                <a:latin typeface="Times New Roman" pitchFamily="18" charset="0"/>
                <a:cs typeface="Times New Roman" pitchFamily="18" charset="0"/>
              </a:rPr>
              <a:t>.</a:t>
            </a: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-80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0"/>
            <a:ext cx="432048" cy="6909118"/>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МЕКТЕБІ        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769441"/>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kk-KZ" sz="2000" b="1" dirty="0" smtClean="0">
                <a:solidFill>
                  <a:srgbClr val="FF0000"/>
                </a:solidFill>
                <a:latin typeface="Times New Roman" pitchFamily="18" charset="0"/>
                <a:cs typeface="Times New Roman" pitchFamily="18" charset="0"/>
              </a:rPr>
              <a:t>Отбасындағы әкенің орны </a:t>
            </a:r>
            <a:endParaRPr lang="ru-RU" sz="2400" b="1" dirty="0" smtClean="0">
              <a:solidFill>
                <a:srgbClr val="FF0000"/>
              </a:solidFill>
              <a:latin typeface="Times New Roman" pitchFamily="18" charset="0"/>
              <a:cs typeface="Times New Roman" pitchFamily="18" charset="0"/>
            </a:endParaRPr>
          </a:p>
          <a:p>
            <a:pPr algn="ct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0" name="Picture 2" descr="C:\Documents and Settings\User\Рабочий стол\Әкелер мектебі\Н.Нысанбайұлы\Н.Нысанбайұлы\6643b5cb-3497-475f-ab19-e284edf1abbe.JPG"/>
          <p:cNvPicPr>
            <a:picLocks noChangeAspect="1" noChangeArrowheads="1"/>
          </p:cNvPicPr>
          <p:nvPr/>
        </p:nvPicPr>
        <p:blipFill>
          <a:blip r:embed="rId3" cstate="print"/>
          <a:srcRect/>
          <a:stretch>
            <a:fillRect/>
          </a:stretch>
        </p:blipFill>
        <p:spPr bwMode="auto">
          <a:xfrm>
            <a:off x="445822" y="404664"/>
            <a:ext cx="2542002" cy="1952734"/>
          </a:xfrm>
          <a:prstGeom prst="rect">
            <a:avLst/>
          </a:prstGeom>
          <a:noFill/>
        </p:spPr>
      </p:pic>
      <p:pic>
        <p:nvPicPr>
          <p:cNvPr id="2052" name="Picture 4" descr="C:\Documents and Settings\User\Рабочий стол\Әкелер мектебі\Н.Нысанбайұлы\Н.Нысанбайұлы\7a52b240-7f81-4f0f-a609-e7bbb92b376b.JPG"/>
          <p:cNvPicPr>
            <a:picLocks noChangeAspect="1" noChangeArrowheads="1"/>
          </p:cNvPicPr>
          <p:nvPr/>
        </p:nvPicPr>
        <p:blipFill>
          <a:blip r:embed="rId4" cstate="print"/>
          <a:srcRect/>
          <a:stretch>
            <a:fillRect/>
          </a:stretch>
        </p:blipFill>
        <p:spPr bwMode="auto">
          <a:xfrm>
            <a:off x="467544" y="4602294"/>
            <a:ext cx="2520279" cy="2255706"/>
          </a:xfrm>
          <a:prstGeom prst="rect">
            <a:avLst/>
          </a:prstGeom>
          <a:noFill/>
        </p:spPr>
      </p:pic>
      <p:pic>
        <p:nvPicPr>
          <p:cNvPr id="2053" name="Picture 5" descr="C:\Documents and Settings\User\Рабочий стол\Әкелер мектебі\Н.Нысанбайұлы\Н.Нысанбайұлы\d70ed9fc-a9cb-4c1c-82ae-683823ceade9.JPG"/>
          <p:cNvPicPr>
            <a:picLocks noChangeAspect="1" noChangeArrowheads="1"/>
          </p:cNvPicPr>
          <p:nvPr/>
        </p:nvPicPr>
        <p:blipFill>
          <a:blip r:embed="rId5" cstate="print"/>
          <a:srcRect/>
          <a:stretch>
            <a:fillRect/>
          </a:stretch>
        </p:blipFill>
        <p:spPr bwMode="auto">
          <a:xfrm>
            <a:off x="467544" y="2500306"/>
            <a:ext cx="2520280" cy="2000264"/>
          </a:xfrm>
          <a:prstGeom prst="rect">
            <a:avLst/>
          </a:prstGeom>
          <a:noFill/>
        </p:spPr>
      </p:pic>
      <p:pic>
        <p:nvPicPr>
          <p:cNvPr id="2054" name="Picture 6" descr="C:\Documents and Settings\User\Рабочий стол\Әкелер мектебі\Н.Нысанбайұлы\Н.Нысанбайұлы\eac938b8-2fa0-4d9e-b7f7-196c24d333b3.JPG"/>
          <p:cNvPicPr>
            <a:picLocks noChangeAspect="1" noChangeArrowheads="1"/>
          </p:cNvPicPr>
          <p:nvPr/>
        </p:nvPicPr>
        <p:blipFill>
          <a:blip r:embed="rId6" cstate="print"/>
          <a:srcRect/>
          <a:stretch>
            <a:fillRect/>
          </a:stretch>
        </p:blipFill>
        <p:spPr bwMode="auto">
          <a:xfrm>
            <a:off x="3071802" y="404664"/>
            <a:ext cx="2724334" cy="1952766"/>
          </a:xfrm>
          <a:prstGeom prst="rect">
            <a:avLst/>
          </a:prstGeom>
          <a:noFill/>
        </p:spPr>
      </p:pic>
      <p:pic>
        <p:nvPicPr>
          <p:cNvPr id="2055" name="Picture 7" descr="C:\Documents and Settings\User\Рабочий стол\Әкелер мектебі\Н.Нысанбайұлы\Н.Нысанбайұлы\0da1837a-6a3e-40a1-befc-6b4b8a8e7d7d.JPG"/>
          <p:cNvPicPr>
            <a:picLocks noChangeAspect="1" noChangeArrowheads="1"/>
          </p:cNvPicPr>
          <p:nvPr/>
        </p:nvPicPr>
        <p:blipFill>
          <a:blip r:embed="rId7" cstate="print"/>
          <a:srcRect/>
          <a:stretch>
            <a:fillRect/>
          </a:stretch>
        </p:blipFill>
        <p:spPr bwMode="auto">
          <a:xfrm>
            <a:off x="3071802" y="2500306"/>
            <a:ext cx="2724334" cy="1982397"/>
          </a:xfrm>
          <a:prstGeom prst="rect">
            <a:avLst/>
          </a:prstGeom>
          <a:noFill/>
        </p:spPr>
      </p:pic>
      <p:pic>
        <p:nvPicPr>
          <p:cNvPr id="2060" name="Picture 12" descr="C:\Documents and Settings\User\Рабочий стол\Әкелер мектебі\Н.Нысанбайұлы\Н.Нысанбайұлы\0efac4f7-107e-49cd-8bbf-6208e6926376.JPG"/>
          <p:cNvPicPr>
            <a:picLocks noChangeAspect="1" noChangeArrowheads="1"/>
          </p:cNvPicPr>
          <p:nvPr/>
        </p:nvPicPr>
        <p:blipFill>
          <a:blip r:embed="rId8" cstate="print"/>
          <a:srcRect/>
          <a:stretch>
            <a:fillRect/>
          </a:stretch>
        </p:blipFill>
        <p:spPr bwMode="auto">
          <a:xfrm>
            <a:off x="3131840" y="4581128"/>
            <a:ext cx="2664296" cy="227687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143636" y="571480"/>
            <a:ext cx="3000364" cy="5715041"/>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endParaRPr lang="kk-KZ" sz="1200" b="1" dirty="0" smtClean="0">
              <a:solidFill>
                <a:srgbClr val="FF0000"/>
              </a:solidFill>
              <a:latin typeface="Times New Roman" pitchFamily="18" charset="0"/>
              <a:cs typeface="Times New Roman" pitchFamily="18" charset="0"/>
            </a:endParaRPr>
          </a:p>
          <a:p>
            <a:pPr algn="just">
              <a:defRPr/>
            </a:pPr>
            <a:endParaRPr lang="kk-KZ" sz="1200" b="1" dirty="0" smtClean="0">
              <a:solidFill>
                <a:srgbClr val="FF0000"/>
              </a:solidFill>
              <a:latin typeface="Times New Roman" pitchFamily="18" charset="0"/>
              <a:cs typeface="Times New Roman" pitchFamily="18" charset="0"/>
            </a:endParaRPr>
          </a:p>
          <a:p>
            <a:pPr algn="just">
              <a:defRPr/>
            </a:pPr>
            <a:r>
              <a:rPr lang="kk-KZ" sz="1200" b="1" dirty="0" smtClean="0">
                <a:solidFill>
                  <a:srgbClr val="FF0000"/>
                </a:solidFill>
                <a:latin typeface="Times New Roman" pitchFamily="18" charset="0"/>
                <a:cs typeface="Times New Roman" pitchFamily="18" charset="0"/>
              </a:rPr>
              <a:t>Өткізу уақыты </a:t>
            </a:r>
            <a:r>
              <a:rPr lang="kk-KZ" sz="1200" b="1" dirty="0" smtClean="0">
                <a:latin typeface="Times New Roman" pitchFamily="18" charset="0"/>
                <a:cs typeface="Times New Roman" pitchFamily="18" charset="0"/>
              </a:rPr>
              <a:t> 2</a:t>
            </a:r>
            <a:r>
              <a:rPr lang="kk-KZ" sz="1200" dirty="0" smtClean="0">
                <a:latin typeface="Times New Roman" pitchFamily="18" charset="0"/>
                <a:cs typeface="Times New Roman" pitchFamily="18" charset="0"/>
              </a:rPr>
              <a:t>6.02.2020ж.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Ордабасы ауданы, Н.Оразбаев ат</a:t>
            </a:r>
            <a:r>
              <a:rPr lang="ru-RU" sz="1200" dirty="0" err="1" smtClean="0">
                <a:latin typeface="Times New Roman" pitchFamily="18" charset="0"/>
                <a:cs typeface="Times New Roman" pitchFamily="18" charset="0"/>
              </a:rPr>
              <a:t>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a:t>
            </a:r>
            <a:endParaRPr lang="ru-RU" sz="1200" dirty="0" smtClean="0">
              <a:latin typeface="Times New Roman" pitchFamily="18" charset="0"/>
              <a:cs typeface="Times New Roman" pitchFamily="18" charset="0"/>
            </a:endParaRPr>
          </a:p>
          <a:p>
            <a:pPr algn="just"/>
            <a:r>
              <a:rPr lang="ru-RU" sz="1200" b="1" dirty="0" err="1" smtClean="0">
                <a:solidFill>
                  <a:srgbClr val="FF0000"/>
                </a:solidFill>
                <a:latin typeface="Times New Roman" pitchFamily="18" charset="0"/>
                <a:cs typeface="Times New Roman" pitchFamily="18" charset="0"/>
              </a:rPr>
              <a:t>Мақсаты: </a:t>
            </a:r>
            <a:r>
              <a:rPr lang="ru-RU" sz="1200" dirty="0" err="1" smtClean="0">
                <a:solidFill>
                  <a:schemeClr val="tx1"/>
                </a:solidFill>
                <a:latin typeface="Times New Roman" pitchFamily="18" charset="0"/>
                <a:cs typeface="Times New Roman" pitchFamily="18" charset="0"/>
              </a:rPr>
              <a:t>Ұлттық құндылықтарды дәріптеуге дағдыландыру</a:t>
            </a:r>
            <a:r>
              <a:rPr lang="kk-KZ" sz="1200" dirty="0" smtClean="0">
                <a:solidFill>
                  <a:schemeClr val="tx1"/>
                </a:solidFill>
                <a:latin typeface="Times New Roman" pitchFamily="18" charset="0"/>
                <a:cs typeface="Times New Roman" pitchFamily="18" charset="0"/>
              </a:rPr>
              <a:t>. </a:t>
            </a:r>
          </a:p>
          <a:p>
            <a:pPr algn="just"/>
            <a:r>
              <a:rPr lang="kk-KZ" sz="1200" b="1" dirty="0" smtClean="0">
                <a:solidFill>
                  <a:srgbClr val="FF0000"/>
                </a:solidFill>
                <a:latin typeface="Times New Roman" pitchFamily="18" charset="0"/>
                <a:cs typeface="Times New Roman" pitchFamily="18" charset="0"/>
              </a:rPr>
              <a:t>Нәтижесі</a:t>
            </a:r>
            <a:r>
              <a:rPr lang="ru-RU" sz="1200" b="1" dirty="0" smtClean="0">
                <a:solidFill>
                  <a:srgbClr val="FF0000"/>
                </a:solidFill>
                <a:latin typeface="Times New Roman" pitchFamily="18" charset="0"/>
                <a:cs typeface="Times New Roman" pitchFamily="18" charset="0"/>
              </a:rPr>
              <a:t>:</a:t>
            </a:r>
            <a:r>
              <a:rPr lang="ru-RU" sz="1200" dirty="0" smtClean="0">
                <a:latin typeface="Times New Roman" pitchFamily="18" charset="0"/>
                <a:cs typeface="Times New Roman" pitchFamily="18" charset="0"/>
              </a:rPr>
              <a:t>.</a:t>
            </a:r>
            <a:r>
              <a:rPr lang="ru-RU" sz="1200" dirty="0" smtClean="0"/>
              <a:t> </a:t>
            </a:r>
            <a:r>
              <a:rPr lang="ru-RU" sz="1200" dirty="0" err="1" smtClean="0">
                <a:latin typeface="Times New Roman" pitchFamily="18" charset="0"/>
                <a:cs typeface="Times New Roman" pitchFamily="18" charset="0"/>
              </a:rPr>
              <a:t>Семинарға аудандық ардагерлер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төрағасы, "Әкелер мектебінің" төрағасы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орынбасарлары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мектептің төрағалары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оқушыларының әкелері қатысты</a:t>
            </a:r>
            <a:r>
              <a:rPr lang="ru-RU" sz="1200" dirty="0" smtClean="0">
                <a:latin typeface="Times New Roman" pitchFamily="18" charset="0"/>
                <a:cs typeface="Times New Roman" pitchFamily="18" charset="0"/>
              </a:rPr>
              <a:t>. Семинар </a:t>
            </a:r>
            <a:r>
              <a:rPr lang="ru-RU" sz="1200" dirty="0" err="1" smtClean="0">
                <a:latin typeface="Times New Roman" pitchFamily="18" charset="0"/>
                <a:cs typeface="Times New Roman" pitchFamily="18" charset="0"/>
              </a:rPr>
              <a:t>өте тартымды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тәрбиелік мәні </a:t>
            </a:r>
            <a:r>
              <a:rPr lang="ru-RU" sz="1200" dirty="0" smtClean="0">
                <a:latin typeface="Times New Roman" pitchFamily="18" charset="0"/>
                <a:cs typeface="Times New Roman" pitchFamily="18" charset="0"/>
              </a:rPr>
              <a:t>бар </a:t>
            </a:r>
            <a:r>
              <a:rPr lang="ru-RU" sz="1200" dirty="0" err="1" smtClean="0">
                <a:latin typeface="Times New Roman" pitchFamily="18" charset="0"/>
                <a:cs typeface="Times New Roman" pitchFamily="18" charset="0"/>
              </a:rPr>
              <a:t>ұмытылып </a:t>
            </a:r>
            <a:r>
              <a:rPr lang="ru-RU" sz="1200" dirty="0" smtClean="0">
                <a:latin typeface="Times New Roman" pitchFamily="18" charset="0"/>
                <a:cs typeface="Times New Roman" pitchFamily="18" charset="0"/>
              </a:rPr>
              <a:t>бара </a:t>
            </a:r>
            <a:r>
              <a:rPr lang="ru-RU" sz="1200" dirty="0" err="1" smtClean="0">
                <a:latin typeface="Times New Roman" pitchFamily="18" charset="0"/>
                <a:cs typeface="Times New Roman" pitchFamily="18" charset="0"/>
              </a:rPr>
              <a:t>жатқан салт-дәстүрлер жайында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ұйымдастырылды</a:t>
            </a:r>
            <a:r>
              <a:rPr lang="ru-RU" sz="1200"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Ең бірінші мектептің мұражайымен таныстырылды. Биология </a:t>
            </a:r>
            <a:r>
              <a:rPr lang="ru-RU" sz="1200" dirty="0" err="1" smtClean="0">
                <a:latin typeface="Times New Roman" pitchFamily="18" charset="0"/>
                <a:cs typeface="Times New Roman" pitchFamily="18" charset="0"/>
              </a:rPr>
              <a:t>пән мұғалімі </a:t>
            </a:r>
            <a:r>
              <a:rPr lang="ru-RU" sz="1200" dirty="0" smtClean="0">
                <a:latin typeface="Times New Roman" pitchFamily="18" charset="0"/>
                <a:cs typeface="Times New Roman" pitchFamily="18" charset="0"/>
              </a:rPr>
              <a:t>Е. </a:t>
            </a:r>
            <a:r>
              <a:rPr lang="ru-RU" sz="1200" dirty="0" err="1" smtClean="0">
                <a:latin typeface="Times New Roman" pitchFamily="18" charset="0"/>
                <a:cs typeface="Times New Roman" pitchFamily="18" charset="0"/>
              </a:rPr>
              <a:t>Сеңгірбеков, </a:t>
            </a:r>
            <a:r>
              <a:rPr lang="ru-RU" sz="1200" dirty="0" smtClean="0">
                <a:latin typeface="Times New Roman" pitchFamily="18" charset="0"/>
                <a:cs typeface="Times New Roman" pitchFamily="18" charset="0"/>
              </a:rPr>
              <a:t>математика </a:t>
            </a:r>
            <a:r>
              <a:rPr lang="ru-RU" sz="1200" dirty="0" err="1" smtClean="0">
                <a:latin typeface="Times New Roman" pitchFamily="18" charset="0"/>
                <a:cs typeface="Times New Roman" pitchFamily="18" charset="0"/>
              </a:rPr>
              <a:t>пән мұғалімі </a:t>
            </a:r>
            <a:r>
              <a:rPr lang="ru-RU" sz="1200" dirty="0" smtClean="0">
                <a:latin typeface="Times New Roman" pitchFamily="18" charset="0"/>
                <a:cs typeface="Times New Roman" pitchFamily="18" charset="0"/>
              </a:rPr>
              <a:t>Н.</a:t>
            </a:r>
            <a:r>
              <a:rPr lang="ru-RU" sz="1200" dirty="0" err="1" smtClean="0">
                <a:latin typeface="Times New Roman" pitchFamily="18" charset="0"/>
                <a:cs typeface="Times New Roman" pitchFamily="18" charset="0"/>
              </a:rPr>
              <a:t>Есенәлі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 көрген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оқ жонар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кездесу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ұйымдастырды</a:t>
            </a:r>
            <a:r>
              <a:rPr lang="ru-RU" sz="1200" dirty="0" smtClean="0">
                <a:latin typeface="Times New Roman" pitchFamily="18" charset="0"/>
                <a:cs typeface="Times New Roman" pitchFamily="18" charset="0"/>
              </a:rPr>
              <a:t>.. Математика </a:t>
            </a:r>
            <a:r>
              <a:rPr lang="ru-RU" sz="1200" dirty="0" err="1" smtClean="0">
                <a:latin typeface="Times New Roman" pitchFamily="18" charset="0"/>
                <a:cs typeface="Times New Roman" pitchFamily="18" charset="0"/>
              </a:rPr>
              <a:t>пән мұғалімі </a:t>
            </a:r>
            <a:r>
              <a:rPr lang="ru-RU" sz="1200" dirty="0" smtClean="0">
                <a:latin typeface="Times New Roman" pitchFamily="18" charset="0"/>
                <a:cs typeface="Times New Roman" pitchFamily="18" charset="0"/>
              </a:rPr>
              <a:t>Б.</a:t>
            </a:r>
            <a:r>
              <a:rPr lang="ru-RU" sz="1200" dirty="0" err="1" smtClean="0">
                <a:latin typeface="Times New Roman" pitchFamily="18" charset="0"/>
                <a:cs typeface="Times New Roman" pitchFamily="18" charset="0"/>
              </a:rPr>
              <a:t>Қалданбайұлы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Әкенің қас қабағы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баланың </a:t>
            </a:r>
            <a:r>
              <a:rPr lang="ru-RU" sz="1200" dirty="0" smtClean="0">
                <a:latin typeface="Times New Roman" pitchFamily="18" charset="0"/>
                <a:cs typeface="Times New Roman" pitchFamily="18" charset="0"/>
              </a:rPr>
              <a:t>бас </a:t>
            </a:r>
            <a:r>
              <a:rPr lang="ru-RU" sz="1200" dirty="0" err="1" smtClean="0">
                <a:latin typeface="Times New Roman" pitchFamily="18" charset="0"/>
                <a:cs typeface="Times New Roman" pitchFamily="18" charset="0"/>
              </a:rPr>
              <a:t>сабағы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a:t>
            </a:r>
            <a:r>
              <a:rPr lang="ru-RU" sz="1200" dirty="0" smtClean="0">
                <a:latin typeface="Times New Roman" pitchFamily="18" charset="0"/>
                <a:cs typeface="Times New Roman" pitchFamily="18" charset="0"/>
              </a:rPr>
              <a:t>8-9-10-11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оқушыларымен тәрбие сағатын өтті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 белсене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қастысып, өз ойларын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ортаға салып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білім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отырған ұжымға ризашылықтарын білдірді</a:t>
            </a:r>
            <a:r>
              <a:rPr lang="ru-RU" sz="1200" dirty="0" smtClean="0">
                <a:latin typeface="Times New Roman" pitchFamily="18" charset="0"/>
                <a:cs typeface="Times New Roman" pitchFamily="18" charset="0"/>
              </a:rPr>
              <a:t>.</a:t>
            </a: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-80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a:t>
            </a:r>
            <a:r>
              <a:rPr lang="ru-RU" sz="2400" b="1" smtClean="0">
                <a:solidFill>
                  <a:srgbClr val="FF0000"/>
                </a:solidFill>
                <a:latin typeface="Times New Roman" pitchFamily="18" charset="0"/>
                <a:cs typeface="Times New Roman" pitchFamily="18" charset="0"/>
              </a:rPr>
              <a:t>МЕКТЕБІ        </a:t>
            </a:r>
            <a:r>
              <a:rPr lang="ru-RU" sz="2400" b="1" dirty="0" smtClean="0">
                <a:solidFill>
                  <a:srgbClr val="FF0000"/>
                </a:solidFill>
                <a:latin typeface="Times New Roman" pitchFamily="18" charset="0"/>
                <a:cs typeface="Times New Roman" pitchFamily="18" charset="0"/>
              </a:rPr>
              <a:t>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769441"/>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kk-KZ" sz="2000" dirty="0" smtClean="0">
                <a:solidFill>
                  <a:srgbClr val="FF0000"/>
                </a:solidFill>
                <a:latin typeface="Times New Roman" pitchFamily="18" charset="0"/>
                <a:cs typeface="Times New Roman" pitchFamily="18" charset="0"/>
              </a:rPr>
              <a:t>Отбасындағы әкенің орны </a:t>
            </a:r>
            <a:endParaRPr lang="ru-RU" sz="2400" b="1" dirty="0" smtClean="0">
              <a:solidFill>
                <a:srgbClr val="FF0000"/>
              </a:solidFill>
              <a:latin typeface="Times New Roman" pitchFamily="18" charset="0"/>
              <a:cs typeface="Times New Roman" pitchFamily="18" charset="0"/>
            </a:endParaRPr>
          </a:p>
          <a:p>
            <a:pPr algn="ct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 name="Picture 3" descr="C:\Documents and Settings\User\Рабочий стол\Әкелер мектебі\Н.Нысанбайұлы\Н.Нысанбайұлы\7853a068-16af-4865-9341-01584191d8a5.JPG"/>
          <p:cNvPicPr>
            <a:picLocks noChangeAspect="1" noChangeArrowheads="1"/>
          </p:cNvPicPr>
          <p:nvPr/>
        </p:nvPicPr>
        <p:blipFill>
          <a:blip r:embed="rId3" cstate="print"/>
          <a:srcRect/>
          <a:stretch>
            <a:fillRect/>
          </a:stretch>
        </p:blipFill>
        <p:spPr bwMode="auto">
          <a:xfrm>
            <a:off x="3548119" y="404664"/>
            <a:ext cx="2666955" cy="2016224"/>
          </a:xfrm>
          <a:prstGeom prst="rect">
            <a:avLst/>
          </a:prstGeom>
          <a:noFill/>
        </p:spPr>
      </p:pic>
      <p:pic>
        <p:nvPicPr>
          <p:cNvPr id="1026" name="Picture 2" descr="C:\Documents and Settings\User\Рабочий стол\Әкелер мектебі\Оразбаев\Новая папка\2f17f8ad-5858-42f8-a497-4cef30f73093.JPG"/>
          <p:cNvPicPr>
            <a:picLocks noChangeAspect="1" noChangeArrowheads="1"/>
          </p:cNvPicPr>
          <p:nvPr/>
        </p:nvPicPr>
        <p:blipFill>
          <a:blip r:embed="rId4" cstate="print"/>
          <a:srcRect/>
          <a:stretch>
            <a:fillRect/>
          </a:stretch>
        </p:blipFill>
        <p:spPr bwMode="auto">
          <a:xfrm>
            <a:off x="467544" y="404664"/>
            <a:ext cx="2952328" cy="2016224"/>
          </a:xfrm>
          <a:prstGeom prst="rect">
            <a:avLst/>
          </a:prstGeom>
          <a:noFill/>
        </p:spPr>
      </p:pic>
      <p:pic>
        <p:nvPicPr>
          <p:cNvPr id="1027" name="Picture 3" descr="C:\Documents and Settings\User\Рабочий стол\Әкелер мектебі\Оразбаев\Новая папка\c878bc96-c137-4226-ad5d-405f2be2609c.JPG"/>
          <p:cNvPicPr>
            <a:picLocks noChangeAspect="1" noChangeArrowheads="1"/>
          </p:cNvPicPr>
          <p:nvPr/>
        </p:nvPicPr>
        <p:blipFill>
          <a:blip r:embed="rId5" cstate="print"/>
          <a:srcRect/>
          <a:stretch>
            <a:fillRect/>
          </a:stretch>
        </p:blipFill>
        <p:spPr bwMode="auto">
          <a:xfrm>
            <a:off x="467544" y="2492896"/>
            <a:ext cx="2952328" cy="2016223"/>
          </a:xfrm>
          <a:prstGeom prst="rect">
            <a:avLst/>
          </a:prstGeom>
          <a:noFill/>
        </p:spPr>
      </p:pic>
      <p:pic>
        <p:nvPicPr>
          <p:cNvPr id="1028" name="Picture 4" descr="C:\Documents and Settings\User\Рабочий стол\Әкелер мектебі\Оразбаев\Новая папка\b5336455-ba8f-4ee5-857f-9d1abda982be.JPG"/>
          <p:cNvPicPr>
            <a:picLocks noChangeAspect="1" noChangeArrowheads="1"/>
          </p:cNvPicPr>
          <p:nvPr/>
        </p:nvPicPr>
        <p:blipFill>
          <a:blip r:embed="rId6" cstate="print"/>
          <a:srcRect/>
          <a:stretch>
            <a:fillRect/>
          </a:stretch>
        </p:blipFill>
        <p:spPr bwMode="auto">
          <a:xfrm>
            <a:off x="3563888" y="2492896"/>
            <a:ext cx="2664296" cy="2016224"/>
          </a:xfrm>
          <a:prstGeom prst="rect">
            <a:avLst/>
          </a:prstGeom>
          <a:noFill/>
        </p:spPr>
      </p:pic>
      <p:pic>
        <p:nvPicPr>
          <p:cNvPr id="1029" name="Picture 5" descr="C:\Documents and Settings\User\Рабочий стол\Әкелер мектебі\Оразбаев\Новая папка\aca6be28-d09a-43ff-83bf-08b7237a0a7a.JPG"/>
          <p:cNvPicPr>
            <a:picLocks noChangeAspect="1" noChangeArrowheads="1"/>
          </p:cNvPicPr>
          <p:nvPr/>
        </p:nvPicPr>
        <p:blipFill>
          <a:blip r:embed="rId7" cstate="print"/>
          <a:srcRect/>
          <a:stretch>
            <a:fillRect/>
          </a:stretch>
        </p:blipFill>
        <p:spPr bwMode="auto">
          <a:xfrm>
            <a:off x="467544" y="4653136"/>
            <a:ext cx="2952328" cy="2204864"/>
          </a:xfrm>
          <a:prstGeom prst="rect">
            <a:avLst/>
          </a:prstGeom>
          <a:noFill/>
        </p:spPr>
      </p:pic>
      <p:pic>
        <p:nvPicPr>
          <p:cNvPr id="1030" name="Picture 6"/>
          <p:cNvPicPr>
            <a:picLocks noChangeAspect="1" noChangeArrowheads="1"/>
          </p:cNvPicPr>
          <p:nvPr/>
        </p:nvPicPr>
        <p:blipFill>
          <a:blip r:embed="rId8" cstate="print"/>
          <a:srcRect/>
          <a:stretch>
            <a:fillRect/>
          </a:stretch>
        </p:blipFill>
        <p:spPr bwMode="auto">
          <a:xfrm>
            <a:off x="3563888" y="4653136"/>
            <a:ext cx="2664296" cy="2204864"/>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15900" y="0"/>
            <a:ext cx="89281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6143636" y="620688"/>
            <a:ext cx="3000364" cy="5665833"/>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a:defRPr/>
            </a:pPr>
            <a:endParaRPr lang="kk-KZ" sz="1200" b="1" dirty="0" smtClean="0">
              <a:solidFill>
                <a:srgbClr val="FF0000"/>
              </a:solidFill>
              <a:latin typeface="Times New Roman" pitchFamily="18" charset="0"/>
              <a:cs typeface="Times New Roman" pitchFamily="18" charset="0"/>
            </a:endParaRPr>
          </a:p>
          <a:p>
            <a:pPr algn="just">
              <a:defRPr/>
            </a:pPr>
            <a:endParaRPr lang="kk-KZ" sz="1200" b="1" dirty="0" smtClean="0">
              <a:solidFill>
                <a:srgbClr val="FF0000"/>
              </a:solidFill>
              <a:latin typeface="Times New Roman" pitchFamily="18" charset="0"/>
              <a:cs typeface="Times New Roman" pitchFamily="18" charset="0"/>
            </a:endParaRPr>
          </a:p>
          <a:p>
            <a:pPr algn="just">
              <a:defRPr/>
            </a:pPr>
            <a:r>
              <a:rPr lang="kk-KZ" sz="1200" b="1" dirty="0" smtClean="0">
                <a:solidFill>
                  <a:srgbClr val="FF0000"/>
                </a:solidFill>
                <a:latin typeface="Times New Roman" pitchFamily="18" charset="0"/>
                <a:cs typeface="Times New Roman" pitchFamily="18" charset="0"/>
              </a:rPr>
              <a:t>Өткізу уақыты </a:t>
            </a:r>
            <a:r>
              <a:rPr lang="kk-KZ" sz="1200" b="1" dirty="0" smtClean="0">
                <a:latin typeface="Times New Roman" pitchFamily="18" charset="0"/>
                <a:cs typeface="Times New Roman" pitchFamily="18" charset="0"/>
              </a:rPr>
              <a:t> 03</a:t>
            </a:r>
            <a:r>
              <a:rPr lang="kk-KZ" sz="1200" dirty="0" smtClean="0">
                <a:latin typeface="Times New Roman" pitchFamily="18" charset="0"/>
                <a:cs typeface="Times New Roman" pitchFamily="18" charset="0"/>
              </a:rPr>
              <a:t>.03.2020ж.             </a:t>
            </a:r>
            <a:endParaRPr lang="ru-RU" sz="1200" dirty="0">
              <a:latin typeface="Times New Roman" pitchFamily="18" charset="0"/>
              <a:cs typeface="Times New Roman" pitchFamily="18" charset="0"/>
            </a:endParaRPr>
          </a:p>
          <a:p>
            <a:pPr algn="just"/>
            <a:r>
              <a:rPr lang="kk-KZ" sz="1200" b="1" dirty="0">
                <a:solidFill>
                  <a:srgbClr val="FF0000"/>
                </a:solidFill>
                <a:latin typeface="Times New Roman" pitchFamily="18" charset="0"/>
                <a:cs typeface="Times New Roman" pitchFamily="18" charset="0"/>
              </a:rPr>
              <a:t>Өткізу </a:t>
            </a:r>
            <a:r>
              <a:rPr lang="kk-KZ" sz="1200" b="1" dirty="0" smtClean="0">
                <a:solidFill>
                  <a:srgbClr val="FF0000"/>
                </a:solidFill>
                <a:latin typeface="Times New Roman" pitchFamily="18" charset="0"/>
                <a:cs typeface="Times New Roman" pitchFamily="18" charset="0"/>
              </a:rPr>
              <a:t>орны</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Ордабасы ауданы, Амангелді атындағы </a:t>
            </a:r>
            <a:r>
              <a:rPr lang="ru-RU" sz="1200" dirty="0" err="1" smtClean="0">
                <a:latin typeface="Times New Roman" pitchFamily="18" charset="0"/>
                <a:cs typeface="Times New Roman" pitchFamily="18" charset="0"/>
              </a:rPr>
              <a:t>жалпы</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мектебі</a:t>
            </a:r>
            <a:endParaRPr lang="ru-RU" sz="1200" dirty="0" smtClean="0">
              <a:latin typeface="Times New Roman" pitchFamily="18" charset="0"/>
              <a:cs typeface="Times New Roman" pitchFamily="18" charset="0"/>
            </a:endParaRPr>
          </a:p>
          <a:p>
            <a:pPr algn="just"/>
            <a:r>
              <a:rPr lang="ru-RU" sz="1200" b="1" dirty="0" err="1" smtClean="0">
                <a:solidFill>
                  <a:srgbClr val="FF0000"/>
                </a:solidFill>
                <a:latin typeface="Times New Roman" pitchFamily="18" charset="0"/>
                <a:cs typeface="Times New Roman" pitchFamily="18" charset="0"/>
              </a:rPr>
              <a:t>Мақсаты: </a:t>
            </a:r>
            <a:r>
              <a:rPr lang="ru-RU" sz="1200" dirty="0" err="1" smtClean="0">
                <a:solidFill>
                  <a:schemeClr val="tx1"/>
                </a:solidFill>
                <a:latin typeface="Times New Roman" pitchFamily="18" charset="0"/>
                <a:cs typeface="Times New Roman" pitchFamily="18" charset="0"/>
              </a:rPr>
              <a:t>Әкенің мінез-құлқы, өзгелермен қарым-қатынасы, өнері </a:t>
            </a:r>
            <a:r>
              <a:rPr lang="ru-RU" sz="1200" dirty="0" smtClean="0">
                <a:solidFill>
                  <a:schemeClr val="tx1"/>
                </a:solidFill>
                <a:latin typeface="Times New Roman" pitchFamily="18" charset="0"/>
                <a:cs typeface="Times New Roman" pitchFamily="18" charset="0"/>
              </a:rPr>
              <a:t>мен </a:t>
            </a:r>
            <a:r>
              <a:rPr lang="ru-RU" sz="1200" dirty="0" err="1" smtClean="0">
                <a:solidFill>
                  <a:schemeClr val="tx1"/>
                </a:solidFill>
                <a:latin typeface="Times New Roman" pitchFamily="18" charset="0"/>
                <a:cs typeface="Times New Roman" pitchFamily="18" charset="0"/>
              </a:rPr>
              <a:t>білімі-баланың өз алдындағы үлгі өнеге алатын</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оған қарап өсетін нысанасы</a:t>
            </a:r>
            <a:r>
              <a:rPr lang="ru-RU" sz="1200" dirty="0" smtClean="0">
                <a:solidFill>
                  <a:schemeClr val="tx1"/>
                </a:solidFill>
                <a:latin typeface="Times New Roman" pitchFamily="18" charset="0"/>
                <a:cs typeface="Times New Roman" pitchFamily="18" charset="0"/>
              </a:rPr>
              <a:t>, Ер </a:t>
            </a:r>
            <a:r>
              <a:rPr lang="ru-RU" sz="1200" dirty="0" err="1" smtClean="0">
                <a:solidFill>
                  <a:schemeClr val="tx1"/>
                </a:solidFill>
                <a:latin typeface="Times New Roman" pitchFamily="18" charset="0"/>
                <a:cs typeface="Times New Roman" pitchFamily="18" charset="0"/>
              </a:rPr>
              <a:t>баланың өсіп</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жетіліп</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өз алдына</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жеке</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тұлға болып</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қалыптасуына</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қоғамдағы өз орнын</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дұрыс табуына</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әкенің атқарар еңбегі ерекше</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екендігін</a:t>
            </a:r>
            <a:r>
              <a:rPr lang="ru-RU" sz="1200" dirty="0" smtClean="0">
                <a:solidFill>
                  <a:schemeClr val="tx1"/>
                </a:solidFill>
                <a:latin typeface="Times New Roman" pitchFamily="18" charset="0"/>
                <a:cs typeface="Times New Roman" pitchFamily="18" charset="0"/>
              </a:rPr>
              <a:t> </a:t>
            </a:r>
            <a:r>
              <a:rPr lang="ru-RU" sz="1200" dirty="0" err="1" smtClean="0">
                <a:solidFill>
                  <a:schemeClr val="tx1"/>
                </a:solidFill>
                <a:latin typeface="Times New Roman" pitchFamily="18" charset="0"/>
                <a:cs typeface="Times New Roman" pitchFamily="18" charset="0"/>
              </a:rPr>
              <a:t>ұғындыру</a:t>
            </a:r>
            <a:r>
              <a:rPr lang="kk-KZ" sz="1200" dirty="0" smtClean="0">
                <a:solidFill>
                  <a:schemeClr val="tx1"/>
                </a:solidFill>
                <a:latin typeface="Times New Roman" pitchFamily="18" charset="0"/>
                <a:cs typeface="Times New Roman" pitchFamily="18" charset="0"/>
              </a:rPr>
              <a:t>. </a:t>
            </a:r>
          </a:p>
          <a:p>
            <a:pPr algn="just"/>
            <a:r>
              <a:rPr lang="kk-KZ" sz="1200" b="1" dirty="0" smtClean="0">
                <a:solidFill>
                  <a:srgbClr val="FF0000"/>
                </a:solidFill>
                <a:latin typeface="Times New Roman" pitchFamily="18" charset="0"/>
                <a:cs typeface="Times New Roman" pitchFamily="18" charset="0"/>
              </a:rPr>
              <a:t>Нәтижесі</a:t>
            </a:r>
            <a:r>
              <a:rPr lang="ru-RU" sz="1200" b="1" dirty="0" smtClean="0">
                <a:solidFill>
                  <a:srgbClr val="FF0000"/>
                </a:solidFill>
                <a:latin typeface="Times New Roman" pitchFamily="18" charset="0"/>
                <a:cs typeface="Times New Roman" pitchFamily="18" charset="0"/>
              </a:rPr>
              <a:t>:</a:t>
            </a:r>
            <a:r>
              <a:rPr lang="ru-RU" sz="1200" dirty="0" smtClean="0">
                <a:latin typeface="Times New Roman" pitchFamily="18" charset="0"/>
                <a:cs typeface="Times New Roman" pitchFamily="18" charset="0"/>
              </a:rPr>
              <a:t>.</a:t>
            </a:r>
            <a:r>
              <a:rPr lang="ru-RU" sz="1200" dirty="0" smtClean="0"/>
              <a:t> </a:t>
            </a:r>
            <a:r>
              <a:rPr lang="ru-RU" sz="1200" dirty="0" err="1" smtClean="0">
                <a:latin typeface="Times New Roman" pitchFamily="18" charset="0"/>
                <a:cs typeface="Times New Roman" pitchFamily="18" charset="0"/>
              </a:rPr>
              <a:t>Семинарға аудандық ардагерлер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төрағасы, "Әкелер мектебінің" төрағасы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орынбасарлары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мектептің төрағалары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оқушыларының әкелері қатысты</a:t>
            </a:r>
            <a:r>
              <a:rPr lang="ru-RU" sz="1200" dirty="0" smtClean="0">
                <a:latin typeface="Times New Roman" pitchFamily="18" charset="0"/>
                <a:cs typeface="Times New Roman" pitchFamily="18" charset="0"/>
              </a:rPr>
              <a:t>. Семинар 9-11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ұлдары арасында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дебат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сабақпен басталды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Матеметика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пән мұғалімі Н.Содиков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пікірталас</a:t>
            </a:r>
            <a:r>
              <a:rPr lang="ru-RU" sz="1200" dirty="0" smtClean="0">
                <a:latin typeface="Times New Roman" pitchFamily="18" charset="0"/>
                <a:cs typeface="Times New Roman" pitchFamily="18" charset="0"/>
              </a:rPr>
              <a:t> 10-11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оқушыларымен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Әке-тірек</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Ана-жүрек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Бала-тілек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өтті.</a:t>
            </a:r>
            <a:r>
              <a:rPr lang="ru-RU" sz="1200" dirty="0" smtClean="0">
                <a:latin typeface="Times New Roman" pitchFamily="18" charset="0"/>
                <a:cs typeface="Times New Roman" pitchFamily="18" charset="0"/>
              </a:rPr>
              <a:t> Технология </a:t>
            </a:r>
            <a:r>
              <a:rPr lang="ru-RU" sz="1200" dirty="0" err="1" smtClean="0">
                <a:latin typeface="Times New Roman" pitchFamily="18" charset="0"/>
                <a:cs typeface="Times New Roman" pitchFamily="18" charset="0"/>
              </a:rPr>
              <a:t>пән мұғалімі </a:t>
            </a:r>
            <a:r>
              <a:rPr lang="ru-RU" sz="1200" dirty="0" smtClean="0">
                <a:latin typeface="Times New Roman" pitchFamily="18" charset="0"/>
                <a:cs typeface="Times New Roman" pitchFamily="18" charset="0"/>
              </a:rPr>
              <a:t>Ж.</a:t>
            </a:r>
            <a:r>
              <a:rPr lang="ru-RU" sz="1200" dirty="0" err="1" smtClean="0">
                <a:latin typeface="Times New Roman" pitchFamily="18" charset="0"/>
                <a:cs typeface="Times New Roman" pitchFamily="18" charset="0"/>
              </a:rPr>
              <a:t>Қиянбек </a:t>
            </a:r>
            <a:r>
              <a:rPr lang="ru-RU" sz="1200" dirty="0" smtClean="0">
                <a:latin typeface="Times New Roman" pitchFamily="18" charset="0"/>
                <a:cs typeface="Times New Roman" pitchFamily="18" charset="0"/>
              </a:rPr>
              <a:t>9-11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оқушыларымен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Әке асқар 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баурайындағы бұлақ</a:t>
            </a:r>
            <a:r>
              <a:rPr lang="ru-RU" sz="1200" dirty="0" smtClean="0">
                <a:latin typeface="Times New Roman" pitchFamily="18" charset="0"/>
                <a:cs typeface="Times New Roman" pitchFamily="18" charset="0"/>
              </a:rPr>
              <a:t>, Бала </a:t>
            </a:r>
            <a:r>
              <a:rPr lang="ru-RU" sz="1200" dirty="0" err="1" smtClean="0">
                <a:latin typeface="Times New Roman" pitchFamily="18" charset="0"/>
                <a:cs typeface="Times New Roman" pitchFamily="18" charset="0"/>
              </a:rPr>
              <a:t>жағасындағы құрақ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a:t>
            </a:r>
            <a:r>
              <a:rPr lang="ru-RU" sz="1200" dirty="0" smtClean="0">
                <a:latin typeface="Times New Roman" pitchFamily="18" charset="0"/>
                <a:cs typeface="Times New Roman" pitchFamily="18" charset="0"/>
              </a:rPr>
              <a:t>тренинг </a:t>
            </a:r>
            <a:r>
              <a:rPr lang="ru-RU" sz="1200" dirty="0" err="1" smtClean="0">
                <a:latin typeface="Times New Roman" pitchFamily="18" charset="0"/>
                <a:cs typeface="Times New Roman" pitchFamily="18" charset="0"/>
              </a:rPr>
              <a:t>өткізді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әкелердің арасындағы  қарым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қатынас нығайды</a:t>
            </a:r>
            <a:r>
              <a:rPr lang="ru-RU" sz="1200" dirty="0" smtClean="0">
                <a:latin typeface="Times New Roman" pitchFamily="18" charset="0"/>
                <a:cs typeface="Times New Roman" pitchFamily="18" charset="0"/>
              </a:rPr>
              <a:t>.</a:t>
            </a:r>
          </a:p>
          <a:p>
            <a:pPr algn="just"/>
            <a:endParaRPr lang="ru-RU" sz="1200" dirty="0" smtClean="0">
              <a:latin typeface="Times New Roman" pitchFamily="18" charset="0"/>
              <a:cs typeface="Times New Roman" pitchFamily="18" charset="0"/>
            </a:endParaRPr>
          </a:p>
          <a:p>
            <a:pPr algn="just"/>
            <a:r>
              <a:rPr lang="ru-RU" sz="1200" dirty="0" err="1" smtClean="0">
                <a:latin typeface="Times New Roman" pitchFamily="18" charset="0"/>
                <a:cs typeface="Times New Roman" pitchFamily="18" charset="0"/>
              </a:rPr>
              <a:t>Қатысқандар </a:t>
            </a:r>
            <a:r>
              <a:rPr lang="ru-RU" sz="1200" dirty="0" smtClean="0">
                <a:latin typeface="Times New Roman" pitchFamily="18" charset="0"/>
                <a:cs typeface="Times New Roman" pitchFamily="18" charset="0"/>
              </a:rPr>
              <a:t>саны -150</a:t>
            </a:r>
          </a:p>
          <a:p>
            <a:pPr algn="just" eaLnBrk="0" hangingPunct="0">
              <a:defRPr/>
            </a:pPr>
            <a:endParaRPr lang="ru-RU" sz="1400" dirty="0" smtClean="0">
              <a:solidFill>
                <a:schemeClr val="tx1"/>
              </a:solidFill>
              <a:latin typeface="Times New Roman" pitchFamily="18" charset="0"/>
              <a:cs typeface="Times New Roman" pitchFamily="18" charset="0"/>
            </a:endParaRPr>
          </a:p>
          <a:p>
            <a:pPr fontAlgn="auto">
              <a:spcBef>
                <a:spcPts val="0"/>
              </a:spcBef>
              <a:spcAft>
                <a:spcPts val="0"/>
              </a:spcAft>
              <a:defRPr/>
            </a:pPr>
            <a:endParaRPr lang="ru-RU" sz="1050" b="1" dirty="0">
              <a:latin typeface="Times New Roman" pitchFamily="18" charset="0"/>
              <a:cs typeface="Times New Roman" pitchFamily="18" charset="0"/>
            </a:endParaRPr>
          </a:p>
        </p:txBody>
      </p:sp>
      <p:sp>
        <p:nvSpPr>
          <p:cNvPr id="14" name="Прямоугольник 13"/>
          <p:cNvSpPr/>
          <p:nvPr/>
        </p:nvSpPr>
        <p:spPr>
          <a:xfrm>
            <a:off x="0" y="-6102"/>
            <a:ext cx="432048" cy="691522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ӘКЕЛЕР </a:t>
            </a:r>
            <a:r>
              <a:rPr lang="ru-RU" sz="2400" b="1" smtClean="0">
                <a:solidFill>
                  <a:srgbClr val="FF0000"/>
                </a:solidFill>
                <a:latin typeface="Times New Roman" pitchFamily="18" charset="0"/>
                <a:cs typeface="Times New Roman" pitchFamily="18" charset="0"/>
              </a:rPr>
              <a:t>МЕКТЕБІ        </a:t>
            </a:r>
            <a:r>
              <a:rPr lang="ru-RU" sz="2400" b="1" dirty="0" smtClean="0">
                <a:solidFill>
                  <a:srgbClr val="FF0000"/>
                </a:solidFill>
                <a:latin typeface="Times New Roman" pitchFamily="18" charset="0"/>
                <a:cs typeface="Times New Roman" pitchFamily="18" charset="0"/>
              </a:rPr>
              <a:t>ӘКЕЛЕР МЕКТЕБІ        </a:t>
            </a:r>
            <a:endParaRPr lang="ru-RU" sz="2400" b="1" dirty="0">
              <a:solidFill>
                <a:srgbClr val="FF0000"/>
              </a:solidFill>
              <a:latin typeface="Times New Roman" pitchFamily="18" charset="0"/>
              <a:cs typeface="Times New Roman" pitchFamily="18" charset="0"/>
            </a:endParaRPr>
          </a:p>
        </p:txBody>
      </p:sp>
      <p:sp>
        <p:nvSpPr>
          <p:cNvPr id="27653" name="Прямоугольник 1"/>
          <p:cNvSpPr>
            <a:spLocks noChangeArrowheads="1"/>
          </p:cNvSpPr>
          <p:nvPr/>
        </p:nvSpPr>
        <p:spPr bwMode="auto">
          <a:xfrm>
            <a:off x="285720" y="0"/>
            <a:ext cx="8429684" cy="400110"/>
          </a:xfrm>
          <a:prstGeom prst="rect">
            <a:avLst/>
          </a:prstGeom>
          <a:noFill/>
          <a:ln w="9525">
            <a:noFill/>
            <a:miter lim="800000"/>
            <a:headEnd/>
            <a:tailEnd/>
          </a:ln>
        </p:spPr>
        <p:txBody>
          <a:bodyPr wrap="square">
            <a:spAutoFit/>
          </a:bodyPr>
          <a:lstStyle/>
          <a:p>
            <a:pPr algn="ctr"/>
            <a:r>
              <a:rPr lang="kk-KZ" sz="2000" b="1" dirty="0" smtClean="0">
                <a:solidFill>
                  <a:srgbClr val="0106D1"/>
                </a:solidFill>
                <a:latin typeface="Times New Roman" pitchFamily="18" charset="0"/>
                <a:cs typeface="Times New Roman" pitchFamily="18" charset="0"/>
              </a:rPr>
              <a:t>Тақырыбы:  </a:t>
            </a:r>
            <a:r>
              <a:rPr lang="kk-KZ" sz="2000" b="1" dirty="0" smtClean="0">
                <a:solidFill>
                  <a:srgbClr val="FF0000"/>
                </a:solidFill>
                <a:latin typeface="Times New Roman" pitchFamily="18" charset="0"/>
                <a:cs typeface="Times New Roman" pitchFamily="18" charset="0"/>
              </a:rPr>
              <a:t>Әкенің балаға қалдырар асыл мұрасы-тәрбиесі</a:t>
            </a:r>
            <a:endParaRPr lang="ru-RU" sz="2400" b="1" dirty="0">
              <a:latin typeface="Times New Roman" pitchFamily="18" charset="0"/>
              <a:cs typeface="Times New Roman" pitchFamily="18" charset="0"/>
            </a:endParaRPr>
          </a:p>
        </p:txBody>
      </p:sp>
      <p:sp>
        <p:nvSpPr>
          <p:cNvPr id="27654" name="AutoShape 12" descr="https://apf.mail.ru/cgi-bin/readmsg/IMG-20180405-WA0021_1522913876301.jpg?id=15229139100000000777%3B0%3B4&amp;x-email=tarbie-bilim%40mail.ru&amp;exif=1"/>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3074" name="AutoShape 2"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zipview.mail.ru/get/11ecf6efec7846e671505611a25de540/4e872d5457cb894c19f19fda607b0190?x-email=raushan__raiono@mail.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6" name="Picture 2" descr="C:\Documents and Settings\User\Рабочий стол\Әкелер мектебі\Амангелді\Амангелді сурет\120df4b9-fe61-4b55-b5c8-1b028fffbea1.JPG"/>
          <p:cNvPicPr>
            <a:picLocks noChangeAspect="1" noChangeArrowheads="1"/>
          </p:cNvPicPr>
          <p:nvPr/>
        </p:nvPicPr>
        <p:blipFill>
          <a:blip r:embed="rId3" cstate="print"/>
          <a:srcRect/>
          <a:stretch>
            <a:fillRect/>
          </a:stretch>
        </p:blipFill>
        <p:spPr bwMode="auto">
          <a:xfrm>
            <a:off x="467544" y="404664"/>
            <a:ext cx="2747134" cy="2088232"/>
          </a:xfrm>
          <a:prstGeom prst="rect">
            <a:avLst/>
          </a:prstGeom>
          <a:noFill/>
        </p:spPr>
      </p:pic>
      <p:pic>
        <p:nvPicPr>
          <p:cNvPr id="1027" name="Picture 3" descr="C:\Documents and Settings\User\Рабочий стол\Әкелер мектебі\Амангелді\Амангелді сурет\ad58405d-8662-49bc-b485-f637c1ad2179(1).JPG"/>
          <p:cNvPicPr>
            <a:picLocks noChangeAspect="1" noChangeArrowheads="1"/>
          </p:cNvPicPr>
          <p:nvPr/>
        </p:nvPicPr>
        <p:blipFill>
          <a:blip r:embed="rId4" cstate="print"/>
          <a:srcRect/>
          <a:stretch>
            <a:fillRect/>
          </a:stretch>
        </p:blipFill>
        <p:spPr bwMode="auto">
          <a:xfrm>
            <a:off x="3357554" y="404664"/>
            <a:ext cx="2942638" cy="2088232"/>
          </a:xfrm>
          <a:prstGeom prst="rect">
            <a:avLst/>
          </a:prstGeom>
          <a:noFill/>
        </p:spPr>
      </p:pic>
      <p:pic>
        <p:nvPicPr>
          <p:cNvPr id="1028" name="Picture 4" descr="C:\Documents and Settings\User\Рабочий стол\Әкелер мектебі\Амангелді\Амангелді сурет\bfc2c0a2-a755-4e8c-9416-68b736b43e78.JPG"/>
          <p:cNvPicPr>
            <a:picLocks noChangeAspect="1" noChangeArrowheads="1"/>
          </p:cNvPicPr>
          <p:nvPr/>
        </p:nvPicPr>
        <p:blipFill>
          <a:blip r:embed="rId5" cstate="print"/>
          <a:srcRect/>
          <a:stretch>
            <a:fillRect/>
          </a:stretch>
        </p:blipFill>
        <p:spPr bwMode="auto">
          <a:xfrm>
            <a:off x="467544" y="2571744"/>
            <a:ext cx="2839954" cy="1937376"/>
          </a:xfrm>
          <a:prstGeom prst="rect">
            <a:avLst/>
          </a:prstGeom>
          <a:noFill/>
        </p:spPr>
      </p:pic>
      <p:pic>
        <p:nvPicPr>
          <p:cNvPr id="1029" name="Picture 5" descr="C:\Documents and Settings\User\Рабочий стол\Әкелер мектебі\Амангелді\Амангелді сурет\1dff28e5-56ee-440e-8d81-612eafb9a5a0.JPG"/>
          <p:cNvPicPr>
            <a:picLocks noChangeAspect="1" noChangeArrowheads="1"/>
          </p:cNvPicPr>
          <p:nvPr/>
        </p:nvPicPr>
        <p:blipFill>
          <a:blip r:embed="rId6" cstate="print"/>
          <a:srcRect/>
          <a:stretch>
            <a:fillRect/>
          </a:stretch>
        </p:blipFill>
        <p:spPr bwMode="auto">
          <a:xfrm>
            <a:off x="3428992" y="2571744"/>
            <a:ext cx="2799192" cy="1937376"/>
          </a:xfrm>
          <a:prstGeom prst="rect">
            <a:avLst/>
          </a:prstGeom>
          <a:noFill/>
        </p:spPr>
      </p:pic>
      <p:pic>
        <p:nvPicPr>
          <p:cNvPr id="1030" name="Picture 6" descr="C:\Documents and Settings\User\Рабочий стол\Әкелер мектебі\Амангелді\Амангелді сурет\fd82884e-c56f-44f9-91a6-50a6d6f3322a.JPG"/>
          <p:cNvPicPr>
            <a:picLocks noChangeAspect="1" noChangeArrowheads="1"/>
          </p:cNvPicPr>
          <p:nvPr/>
        </p:nvPicPr>
        <p:blipFill>
          <a:blip r:embed="rId7" cstate="print"/>
          <a:srcRect/>
          <a:stretch>
            <a:fillRect/>
          </a:stretch>
        </p:blipFill>
        <p:spPr bwMode="auto">
          <a:xfrm>
            <a:off x="467544" y="4643446"/>
            <a:ext cx="2808312" cy="2214554"/>
          </a:xfrm>
          <a:prstGeom prst="rect">
            <a:avLst/>
          </a:prstGeom>
          <a:noFill/>
        </p:spPr>
      </p:pic>
      <p:pic>
        <p:nvPicPr>
          <p:cNvPr id="1031" name="Picture 7" descr="C:\Documents and Settings\User\Рабочий стол\Әкелер мектебі\Амангелді\Амангелді сурет\58f5eb9d-1c43-4e16-bf5c-75427a09939e.JPG"/>
          <p:cNvPicPr>
            <a:picLocks noChangeAspect="1" noChangeArrowheads="1"/>
          </p:cNvPicPr>
          <p:nvPr/>
        </p:nvPicPr>
        <p:blipFill>
          <a:blip r:embed="rId8" cstate="print"/>
          <a:srcRect/>
          <a:stretch>
            <a:fillRect/>
          </a:stretch>
        </p:blipFill>
        <p:spPr bwMode="auto">
          <a:xfrm>
            <a:off x="3428992" y="4647019"/>
            <a:ext cx="2799192" cy="2210981"/>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Другая 1">
      <a:dk1>
        <a:sysClr val="windowText" lastClr="000000"/>
      </a:dk1>
      <a:lt1>
        <a:sysClr val="window" lastClr="FFFFFF"/>
      </a:lt1>
      <a:dk2>
        <a:srgbClr val="242852"/>
      </a:dk2>
      <a:lt2>
        <a:srgbClr val="ACCBF9"/>
      </a:lt2>
      <a:accent1>
        <a:srgbClr val="629DD1"/>
      </a:accent1>
      <a:accent2>
        <a:srgbClr val="84B2F6"/>
      </a:accent2>
      <a:accent3>
        <a:srgbClr val="7F8FA9"/>
      </a:accent3>
      <a:accent4>
        <a:srgbClr val="4A66AC"/>
      </a:accent4>
      <a:accent5>
        <a:srgbClr val="5AA2AE"/>
      </a:accent5>
      <a:accent6>
        <a:srgbClr val="9D90A0"/>
      </a:accent6>
      <a:hlink>
        <a:srgbClr val="9454C3"/>
      </a:hlink>
      <a:folHlink>
        <a:srgbClr val="84B2F6"/>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4848</TotalTime>
  <Words>1798</Words>
  <Application>Microsoft Office PowerPoint</Application>
  <PresentationFormat>Экран (4:3)</PresentationFormat>
  <Paragraphs>89</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Кнопка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ЦЕННОСТЬ</dc:title>
  <dc:creator>ENU 2016</dc:creator>
  <cp:lastModifiedBy>User</cp:lastModifiedBy>
  <cp:revision>531</cp:revision>
  <cp:lastPrinted>2017-07-19T13:44:25Z</cp:lastPrinted>
  <dcterms:created xsi:type="dcterms:W3CDTF">2017-07-18T11:48:12Z</dcterms:created>
  <dcterms:modified xsi:type="dcterms:W3CDTF">2020-05-28T13:22:51Z</dcterms:modified>
</cp:coreProperties>
</file>