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0693400" cy="7556500"/>
  <p:notesSz cx="6858000" cy="9144000"/>
  <p:embeddedFontLst>
    <p:embeddedFont>
      <p:font typeface="Verdana" panose="020B0604030504040204" pitchFamily="34" charset="0"/>
      <p:regular r:id="rId22"/>
      <p:bold r:id="rId23"/>
      <p:italic r:id="rId24"/>
      <p:boldItalic r:id="rId25"/>
    </p:embeddedFont>
    <p:embeddedFont>
      <p:font typeface="Wingdings 2" panose="05020102010507070707" pitchFamily="18" charset="2"/>
      <p:regular r:id="rId26"/>
    </p:embeddedFont>
    <p:embeddedFont>
      <p:font typeface="Arimo" panose="020B0604020202020204" charset="0"/>
      <p:regular r:id="rId27"/>
    </p:embeddedFont>
    <p:embeddedFont>
      <p:font typeface="Lucida Sans Unicode" panose="020B0602030504020204" pitchFamily="34" charset="0"/>
      <p:regular r:id="rId28"/>
    </p:embeddedFont>
    <p:embeddedFont>
      <p:font typeface="Wingdings 3" panose="05040102010807070707" pitchFamily="18" charset="2"/>
      <p:regular r:id="rId29"/>
    </p:embeddedFont>
  </p:embeddedFontLst>
  <p:defaultTextStyle>
    <a:defPPr>
      <a:defRPr lang="en-US"/>
    </a:defPPr>
    <a:lvl1pPr marL="0" algn="l" defTabSz="914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22" algn="l" defTabSz="914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44" algn="l" defTabSz="914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66" algn="l" defTabSz="914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089" algn="l" defTabSz="914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111" algn="l" defTabSz="914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133" algn="l" defTabSz="914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155" algn="l" defTabSz="914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177" algn="l" defTabSz="914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-1608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5139199"/>
            <a:ext cx="1070169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278" tIns="52139" rIns="104278" bIns="52139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802005" y="1931107"/>
            <a:ext cx="9089390" cy="2016126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55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802005" y="3979456"/>
            <a:ext cx="9089390" cy="1321896"/>
          </a:xfrm>
        </p:spPr>
        <p:txBody>
          <a:bodyPr lIns="52139" rIns="52139"/>
          <a:lstStyle>
            <a:lvl1pPr marL="0" marR="72995" indent="0" algn="r">
              <a:buNone/>
              <a:defRPr>
                <a:solidFill>
                  <a:schemeClr val="tx2"/>
                </a:solidFill>
              </a:defRPr>
            </a:lvl1pPr>
            <a:lvl2pPr marL="521391" indent="0" algn="ctr">
              <a:buNone/>
            </a:lvl2pPr>
            <a:lvl3pPr marL="1042782" indent="0" algn="ctr">
              <a:buNone/>
            </a:lvl3pPr>
            <a:lvl4pPr marL="1564173" indent="0" algn="ctr">
              <a:buNone/>
            </a:lvl4pPr>
            <a:lvl5pPr marL="2085564" indent="0" algn="ctr">
              <a:buNone/>
            </a:lvl5pPr>
            <a:lvl6pPr marL="2606954" indent="0" algn="ctr">
              <a:buNone/>
            </a:lvl6pPr>
            <a:lvl7pPr marL="3128345" indent="0" algn="ctr">
              <a:buNone/>
            </a:lvl7pPr>
            <a:lvl8pPr marL="3649736" indent="0" algn="ctr">
              <a:buNone/>
            </a:lvl8pPr>
            <a:lvl9pPr marL="4171127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4402" y="5457472"/>
            <a:ext cx="10697803" cy="210683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79" y="1167645"/>
            <a:ext cx="9089390" cy="2015067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55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87395" y="3230312"/>
            <a:ext cx="5346700" cy="1603071"/>
          </a:xfrm>
        </p:spPr>
        <p:txBody>
          <a:bodyPr lIns="104278" rIns="104278" anchor="t"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Нашивка 6"/>
          <p:cNvSpPr/>
          <p:nvPr/>
        </p:nvSpPr>
        <p:spPr>
          <a:xfrm>
            <a:off x="4252895" y="3311585"/>
            <a:ext cx="213868" cy="251883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78" tIns="52139" rIns="104278" bIns="52139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4034892" y="3311585"/>
            <a:ext cx="213868" cy="251883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78" tIns="52139" rIns="104278" bIns="52139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4670" y="1632204"/>
            <a:ext cx="4722918" cy="498694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35812" y="1632204"/>
            <a:ext cx="4722918" cy="498694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0860"/>
            <a:ext cx="9624060" cy="1259417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5961239"/>
            <a:ext cx="4724775" cy="839611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208556" anchor="ctr"/>
          <a:lstStyle>
            <a:lvl1pPr marL="0" indent="0">
              <a:buNone/>
              <a:defRPr sz="2700" b="0">
                <a:solidFill>
                  <a:schemeClr val="bg1"/>
                </a:solidFill>
              </a:defRPr>
            </a:lvl1pPr>
            <a:lvl2pPr>
              <a:buNone/>
              <a:defRPr sz="2300" b="1"/>
            </a:lvl2pPr>
            <a:lvl3pPr>
              <a:buNone/>
              <a:defRPr sz="21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432101" y="5961239"/>
            <a:ext cx="4726631" cy="839611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208556" anchor="ctr"/>
          <a:lstStyle>
            <a:lvl1pPr marL="0" indent="0">
              <a:buNone/>
              <a:defRPr sz="2700" b="0">
                <a:solidFill>
                  <a:schemeClr val="bg1"/>
                </a:solidFill>
              </a:defRPr>
            </a:lvl1pPr>
            <a:lvl2pPr>
              <a:buNone/>
              <a:defRPr sz="2300" b="1"/>
            </a:lvl2pPr>
            <a:lvl3pPr>
              <a:buNone/>
              <a:defRPr sz="21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34670" y="1591399"/>
            <a:ext cx="4724775" cy="4343239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32099" y="1591399"/>
            <a:ext cx="4726631" cy="4343239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340" y="5373511"/>
            <a:ext cx="8749521" cy="503767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9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168476" y="5900529"/>
            <a:ext cx="4648065" cy="1007533"/>
          </a:xfrm>
        </p:spPr>
        <p:txBody>
          <a:bodyPr/>
          <a:lstStyle>
            <a:lvl1pPr marL="0" indent="0" algn="r">
              <a:buNone/>
              <a:defRPr sz="1800"/>
            </a:lvl1pPr>
            <a:lvl2pPr>
              <a:buNone/>
              <a:defRPr sz="14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069340" y="302260"/>
            <a:ext cx="8747201" cy="5037667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66890" y="7060605"/>
            <a:ext cx="2245614" cy="403013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34607" y="5997822"/>
            <a:ext cx="8376497" cy="714256"/>
          </a:xfrm>
          <a:noFill/>
        </p:spPr>
        <p:txBody>
          <a:bodyPr lIns="104278" tIns="0" rIns="104278" anchor="t"/>
          <a:lstStyle>
            <a:lvl1pPr marL="0" marR="20856" indent="0" algn="r">
              <a:buNone/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67335" y="209317"/>
            <a:ext cx="10158730" cy="483616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6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122251" y="7060605"/>
            <a:ext cx="2748991" cy="402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7335" y="5360644"/>
            <a:ext cx="9443769" cy="619981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4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3872" y="6550439"/>
            <a:ext cx="5777785" cy="1014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4278" tIns="52139" rIns="104278" bIns="52139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568020" y="6543910"/>
            <a:ext cx="4315777" cy="102852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4278" tIns="52139" rIns="104278" bIns="52139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7066" y="6381103"/>
            <a:ext cx="3978817" cy="1190956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104278" tIns="52139" rIns="104278" bIns="52139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10802" y="6377231"/>
            <a:ext cx="3982554" cy="1194829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10132198" y="5496522"/>
            <a:ext cx="213868" cy="251883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78" tIns="52139" rIns="104278" bIns="52139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9914194" y="5496522"/>
            <a:ext cx="213868" cy="251883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78" tIns="52139" rIns="104278" bIns="52139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1632206"/>
            <a:ext cx="9624060" cy="483280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003693" y="302613"/>
            <a:ext cx="2078652" cy="616239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614"/>
            <a:ext cx="7396268" cy="616239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83872" y="6550439"/>
            <a:ext cx="5777785" cy="101488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4278" tIns="52139" rIns="104278" bIns="52139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568020" y="6543910"/>
            <a:ext cx="4315777" cy="102852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4278" tIns="52139" rIns="104278" bIns="52139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7066" y="6381103"/>
            <a:ext cx="3978817" cy="1190956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104278" tIns="52139" rIns="104278" bIns="52139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10802" y="6377231"/>
            <a:ext cx="3982554" cy="1194829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534670" y="302610"/>
            <a:ext cx="9624060" cy="1259417"/>
          </a:xfrm>
          <a:prstGeom prst="rect">
            <a:avLst/>
          </a:prstGeom>
        </p:spPr>
        <p:txBody>
          <a:bodyPr vert="horz" lIns="104278" tIns="52139" rIns="104278" bIns="52139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534670" y="1632204"/>
            <a:ext cx="9624060" cy="4986941"/>
          </a:xfrm>
          <a:prstGeom prst="rect">
            <a:avLst/>
          </a:prstGeom>
        </p:spPr>
        <p:txBody>
          <a:bodyPr vert="horz" lIns="104278" tIns="52139" rIns="104278" bIns="52139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7866890" y="7060605"/>
            <a:ext cx="2245614" cy="403013"/>
          </a:xfrm>
          <a:prstGeom prst="rect">
            <a:avLst/>
          </a:prstGeom>
        </p:spPr>
        <p:txBody>
          <a:bodyPr vert="horz" lIns="104278" tIns="52139" rIns="104278" bIns="52139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5122251" y="7060605"/>
            <a:ext cx="2748991" cy="402314"/>
          </a:xfrm>
          <a:prstGeom prst="rect">
            <a:avLst/>
          </a:prstGeom>
        </p:spPr>
        <p:txBody>
          <a:bodyPr vert="horz" lIns="104278" tIns="52139" rIns="104278" bIns="52139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112504" y="7060605"/>
            <a:ext cx="427736" cy="402314"/>
          </a:xfrm>
          <a:prstGeom prst="rect">
            <a:avLst/>
          </a:prstGeom>
        </p:spPr>
        <p:txBody>
          <a:bodyPr vert="horz" lIns="104278" tIns="52139" rIns="104278" bIns="52139" anchor="b"/>
          <a:lstStyle>
            <a:lvl1pPr algn="r" eaLnBrk="1" latinLnBrk="0" hangingPunct="1">
              <a:defRPr kumimoji="0" sz="11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7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417113" indent="-291979" algn="l" rtl="0" eaLnBrk="1" latinLnBrk="0" hangingPunct="1">
        <a:spcBef>
          <a:spcPts val="456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09092" indent="-260695" algn="l" rtl="0" eaLnBrk="1" latinLnBrk="0" hangingPunct="1">
        <a:spcBef>
          <a:spcPts val="369"/>
        </a:spcBef>
        <a:buClr>
          <a:schemeClr val="accent1"/>
        </a:buClr>
        <a:buFont typeface="Verdana"/>
        <a:buChar char="◦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80215" indent="-260695" algn="l" rtl="0" eaLnBrk="1" latinLnBrk="0" hangingPunct="1">
        <a:spcBef>
          <a:spcPts val="399"/>
        </a:spcBef>
        <a:buClr>
          <a:schemeClr val="accent2"/>
        </a:buClr>
        <a:buSzPct val="100000"/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03477" indent="-260695" algn="l" rtl="0" eaLnBrk="1" latinLnBrk="0" hangingPunct="1">
        <a:spcBef>
          <a:spcPts val="399"/>
        </a:spcBef>
        <a:buClr>
          <a:schemeClr val="accent2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173" indent="-260695" algn="l" rtl="0" eaLnBrk="1" latinLnBrk="0" hangingPunct="1">
        <a:spcBef>
          <a:spcPts val="399"/>
        </a:spcBef>
        <a:buClr>
          <a:schemeClr val="accent2"/>
        </a:buClr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824868" indent="-260695" algn="l" rtl="0" eaLnBrk="1" latinLnBrk="0" hangingPunct="1">
        <a:spcBef>
          <a:spcPts val="399"/>
        </a:spcBef>
        <a:buClr>
          <a:schemeClr val="accent3"/>
        </a:buClr>
        <a:buFont typeface="Wingdings 2"/>
        <a:buChar char="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085564" indent="-260695" algn="l" rtl="0" eaLnBrk="1" latinLnBrk="0" hangingPunct="1">
        <a:spcBef>
          <a:spcPts val="399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346259" indent="-260695" algn="l" rtl="0" eaLnBrk="1" latinLnBrk="0" hangingPunct="1">
        <a:spcBef>
          <a:spcPts val="399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606954" indent="-260695" algn="l" rtl="0" eaLnBrk="1" latinLnBrk="0" hangingPunct="1">
        <a:spcBef>
          <a:spcPts val="399"/>
        </a:spcBef>
        <a:buClr>
          <a:schemeClr val="accent3"/>
        </a:buClr>
        <a:buFont typeface="Wingdings 2"/>
        <a:buChar char="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2139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427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6417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855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6069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12834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6497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17112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img_note-1.jpg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rcRect l="11536" t="3789" r="10761" b="2115"/>
          <a:stretch>
            <a:fillRect/>
          </a:stretch>
        </p:blipFill>
        <p:spPr>
          <a:xfrm>
            <a:off x="0" y="0"/>
            <a:ext cx="10693400" cy="6962772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6000750" y="596119"/>
            <a:ext cx="175260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8"/>
              </a:lnSpc>
            </a:pPr>
            <a:r>
              <a:rPr lang="en-US" sz="900" spc="9" dirty="0">
                <a:solidFill>
                  <a:srgbClr val="000000"/>
                </a:solidFill>
                <a:latin typeface="Arimo"/>
              </a:rPr>
              <a:t>Министерство  </a:t>
            </a:r>
            <a:r>
              <a:rPr lang="en-US" sz="900" spc="9" dirty="0" err="1">
                <a:solidFill>
                  <a:srgbClr val="000000"/>
                </a:solidFill>
                <a:latin typeface="Arimo"/>
              </a:rPr>
              <a:t>информации</a:t>
            </a:r>
            <a:r>
              <a:rPr lang="en-US" sz="900" spc="9" dirty="0">
                <a:solidFill>
                  <a:srgbClr val="000000"/>
                </a:solidFill>
                <a:latin typeface="Arimo"/>
              </a:rPr>
              <a:t> и </a:t>
            </a:r>
            <a:r>
              <a:rPr lang="en-US" sz="900" spc="9" dirty="0" err="1">
                <a:solidFill>
                  <a:srgbClr val="000000"/>
                </a:solidFill>
                <a:latin typeface="Arimo"/>
              </a:rPr>
              <a:t>общественного</a:t>
            </a:r>
            <a:r>
              <a:rPr lang="en-US" sz="900" spc="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900" spc="9" dirty="0" err="1">
                <a:solidFill>
                  <a:srgbClr val="000000"/>
                </a:solidFill>
                <a:latin typeface="Arimo"/>
              </a:rPr>
              <a:t>развития</a:t>
            </a:r>
            <a:r>
              <a:rPr lang="en-US" sz="900" spc="9" dirty="0">
                <a:solidFill>
                  <a:srgbClr val="000000"/>
                </a:solidFill>
                <a:latin typeface="Arimo"/>
              </a:rPr>
              <a:t> РК.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775700" y="562723"/>
            <a:ext cx="168232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8"/>
              </a:lnSpc>
            </a:pPr>
            <a:r>
              <a:rPr lang="en-US" sz="900" spc="9" dirty="0">
                <a:solidFill>
                  <a:srgbClr val="000000"/>
                </a:solidFill>
                <a:latin typeface="Arimo"/>
              </a:rPr>
              <a:t>НАО </a:t>
            </a:r>
            <a:r>
              <a:rPr lang="en-US" sz="900" spc="9" dirty="0" err="1">
                <a:solidFill>
                  <a:srgbClr val="000000"/>
                </a:solidFill>
                <a:latin typeface="Arimo"/>
              </a:rPr>
              <a:t>Центр</a:t>
            </a:r>
            <a:r>
              <a:rPr lang="en-US" sz="900" spc="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900" spc="9" dirty="0" err="1">
                <a:solidFill>
                  <a:srgbClr val="000000"/>
                </a:solidFill>
                <a:latin typeface="Arimo"/>
              </a:rPr>
              <a:t>поддержки</a:t>
            </a:r>
            <a:r>
              <a:rPr lang="en-US" sz="900" spc="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900" spc="9" dirty="0" err="1">
                <a:solidFill>
                  <a:srgbClr val="000000"/>
                </a:solidFill>
                <a:latin typeface="Arimo"/>
              </a:rPr>
              <a:t>гражданских</a:t>
            </a:r>
            <a:r>
              <a:rPr lang="en-US" sz="900" spc="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900" spc="9" dirty="0" err="1">
                <a:solidFill>
                  <a:srgbClr val="000000"/>
                </a:solidFill>
                <a:latin typeface="Arimo"/>
              </a:rPr>
              <a:t>инициатив</a:t>
            </a:r>
            <a:endParaRPr lang="en-US" sz="900" spc="9" dirty="0">
              <a:solidFill>
                <a:srgbClr val="000000"/>
              </a:solidFill>
              <a:latin typeface="Arimo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70100" y="3968381"/>
            <a:ext cx="655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Отец-наставник, тренер в семье и социуме.</a:t>
            </a:r>
            <a:endParaRPr lang="ru-RU" sz="4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501107"/>
            <a:ext cx="10693400" cy="105539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Aleksey&amp;Mariam\Desktop\Институт семьи\Инстаграм\ЛОГОТИПЫ ЦПГИ (1)\1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316" y="120650"/>
            <a:ext cx="1081087" cy="34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leksey&amp;Mariam\Desktop\Институт семьи\Инстаграм\ЛОГОТИПЫ ЦПГИ (1)\герб с Акорды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275" y="120650"/>
            <a:ext cx="463550" cy="47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leksey&amp;Mariam\Desktop\Институт семьи\Инстаграм\ЛОГОТИПЫ ЦПГИ (1)\логотип (1)\логотип\PNG\логотип в 19 версии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288" y="58586"/>
            <a:ext cx="608012" cy="627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33599" y="6613304"/>
            <a:ext cx="107183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Комплекс мероприятий по поддержке и развитию института отцовства реализуется в рамках государственного гранта  НАО «Центр поддержки гражданских инициатив» при поддержке Министерства  информации и общественного развития РК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Подзаголовок 2"/>
          <p:cNvSpPr txBox="1">
            <a:spLocks/>
          </p:cNvSpPr>
          <p:nvPr/>
        </p:nvSpPr>
        <p:spPr>
          <a:xfrm>
            <a:off x="2418060" y="5599410"/>
            <a:ext cx="1656184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rgbClr val="FF0000"/>
                </a:solidFill>
              </a:rPr>
              <a:t>Диалог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6535960" y="5599410"/>
            <a:ext cx="2880320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rgbClr val="FF0000"/>
                </a:solidFill>
              </a:rPr>
              <a:t>Перехват инициативы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11" name="Picture 2" descr="C:\Users\annut\Desktop\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4159250"/>
            <a:ext cx="3465512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annut\Desktop\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793" y="4274864"/>
            <a:ext cx="3203575" cy="125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1612900" y="577850"/>
            <a:ext cx="7772400" cy="86409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Построение диалога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1765300" y="2025650"/>
            <a:ext cx="990600" cy="3810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984500" y="2101850"/>
            <a:ext cx="533400" cy="533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3213100" y="1797050"/>
            <a:ext cx="533400" cy="533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1689100" y="2787650"/>
            <a:ext cx="2057400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rgbClr val="FF0000"/>
                </a:solidFill>
              </a:rPr>
              <a:t>Закрытый вопрос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4432300" y="2787650"/>
            <a:ext cx="2209800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rgbClr val="FF0000"/>
                </a:solidFill>
              </a:rPr>
              <a:t>Открытый вопрос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6946900" y="2787650"/>
            <a:ext cx="2819400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rgbClr val="FF0000"/>
                </a:solidFill>
              </a:rPr>
              <a:t>Альтернативный вопрос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4432300" y="2025650"/>
            <a:ext cx="990600" cy="3810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5575300" y="1644650"/>
            <a:ext cx="11430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7480300" y="2025650"/>
            <a:ext cx="990600" cy="3810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8470900" y="2254250"/>
            <a:ext cx="533400" cy="533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9004300" y="1949450"/>
            <a:ext cx="533400" cy="533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8470900" y="1568450"/>
            <a:ext cx="533400" cy="533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86409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Раппорт и Зеркало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Подзаголовок 4"/>
          <p:cNvSpPr txBox="1">
            <a:spLocks/>
          </p:cNvSpPr>
          <p:nvPr/>
        </p:nvSpPr>
        <p:spPr>
          <a:xfrm>
            <a:off x="1536700" y="1416050"/>
            <a:ext cx="7848872" cy="160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17113" marR="0" lvl="0" indent="-291979" algn="ctr" defTabSz="914400" rtl="0" eaLnBrk="1" fontAlgn="auto" latinLnBrk="0" hangingPunct="1">
              <a:lnSpc>
                <a:spcPct val="10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Что можно «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зеркалить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»?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Речь собеседника – темп, громкость, диапазон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Жесты – кивки, положение рук, тела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Эмоции</a:t>
            </a:r>
          </a:p>
        </p:txBody>
      </p:sp>
      <p:sp>
        <p:nvSpPr>
          <p:cNvPr id="12" name="Подзаголовок 4"/>
          <p:cNvSpPr txBox="1">
            <a:spLocks/>
          </p:cNvSpPr>
          <p:nvPr/>
        </p:nvSpPr>
        <p:spPr>
          <a:xfrm>
            <a:off x="546100" y="3092450"/>
            <a:ext cx="9677400" cy="1676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17113" marR="0" lvl="0" indent="-291979" algn="ctr" defTabSz="914400" rtl="0" eaLnBrk="1" fontAlgn="auto" latinLnBrk="0" hangingPunct="1">
              <a:lnSpc>
                <a:spcPct val="10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Раппорт</a:t>
            </a:r>
          </a:p>
          <a:p>
            <a:pPr marL="417113" marR="0" lvl="0" indent="-291979" algn="ctr" defTabSz="914400" rtl="0" eaLnBrk="1" fontAlgn="auto" latinLnBrk="0" hangingPunct="1">
              <a:lnSpc>
                <a:spcPct val="10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Интуитивное копирование вашей позы оппонентом, вызванное подсознательным согласием с вашим предложением, условиями.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417113" marR="0" lvl="0" indent="-291979" algn="ctr" defTabSz="914400" rtl="0" eaLnBrk="1" fontAlgn="auto" latinLnBrk="0" hangingPunct="1">
              <a:lnSpc>
                <a:spcPct val="10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7113" marR="0" lvl="0" indent="-291979" algn="ctr" defTabSz="914400" rtl="0" eaLnBrk="1" fontAlgn="auto" latinLnBrk="0" hangingPunct="1">
              <a:lnSpc>
                <a:spcPct val="10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http://1psiholog.ru/wp-content/uploads/2016/03/9087700_or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300" y="4311650"/>
            <a:ext cx="2891789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build="p"/>
      <p:bldP spid="1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86409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Развитие умения слушать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Подзаголовок 4"/>
          <p:cNvSpPr txBox="1">
            <a:spLocks/>
          </p:cNvSpPr>
          <p:nvPr/>
        </p:nvSpPr>
        <p:spPr>
          <a:xfrm>
            <a:off x="1308100" y="1412776"/>
            <a:ext cx="8382000" cy="49685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417113" marR="0" lvl="0" indent="-291979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Правила активного слушанья:</a:t>
            </a:r>
          </a:p>
          <a:p>
            <a:pPr marL="417113" marR="0" lvl="0" indent="-291979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Задайте первый вопрос и внимательно слушайте ответ. </a:t>
            </a:r>
          </a:p>
          <a:p>
            <a:pPr marL="457200" marR="0" lvl="0" indent="-457200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Иногда проговаривайте то, что сказал оппонент. Это могут быть последние слова в предложении, названия.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457200" marR="0" lvl="0" indent="-457200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endParaRPr lang="ru-RU" sz="2000" baseline="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Кивайте. </a:t>
            </a:r>
          </a:p>
          <a:p>
            <a:pPr marL="457200" marR="0" lvl="0" indent="-457200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Повторяйте жесты собеседника (перемещение рук, наклон головы). </a:t>
            </a:r>
          </a:p>
          <a:p>
            <a:pPr marL="457200" marR="0" lvl="0" indent="-457200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Задавайте уточняющие вопросы.</a:t>
            </a:r>
          </a:p>
          <a:p>
            <a:pPr marL="457200" marR="0" lvl="0" indent="-457200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86409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Пресуппозиции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9500" y="1797050"/>
            <a:ext cx="8686800" cy="4212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/>
              <a:t>Карта – не территория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/>
              <a:t>Разум и тело – элементы одной системы	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/>
              <a:t>Нет поражений – есть только обратная связь; нет неудач — есть только опыт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/>
              <a:t>Намерение любого действия – позитивно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/>
              <a:t>Смысл коммуникации заключается в той реакции, которую она вызывает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/>
              <a:t>Любое поведение представляет собой выбор наилучшего варианта из имеющихся на данный момент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/>
              <a:t>Жизнь и мышление – системные процессы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864096"/>
          </a:xfrm>
          <a:prstGeom prst="rect">
            <a:avLst/>
          </a:prstGeom>
        </p:spPr>
        <p:txBody>
          <a:bodyPr/>
          <a:lstStyle/>
          <a:p>
            <a:pPr lvl="0" algn="ctr" defTabSz="914400">
              <a:spcBef>
                <a:spcPct val="0"/>
              </a:spcBef>
            </a:pPr>
            <a:r>
              <a:rPr lang="ru-RU" sz="47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Пресуппозиции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31900" y="1720850"/>
            <a:ext cx="8686800" cy="4628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 startAt="8"/>
            </a:pPr>
            <a:r>
              <a:rPr lang="ru-RU" dirty="0" smtClean="0"/>
              <a:t>Чтобы описать систему, нужно выйти за её пределы; чтобы изменить систему, нужно быть в ней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 startAt="8"/>
            </a:pPr>
            <a:r>
              <a:rPr lang="ru-RU" dirty="0" smtClean="0"/>
              <a:t>Самый гибкий элемент управляет системой; самый тонкий элемент определяет её стабильность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 startAt="8"/>
            </a:pPr>
            <a:r>
              <a:rPr lang="ru-RU" dirty="0" smtClean="0"/>
              <a:t>Вселенная в которой мы живем дружелюбна и изобильна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 startAt="8"/>
            </a:pPr>
            <a:r>
              <a:rPr lang="ru-RU" dirty="0" smtClean="0"/>
              <a:t>Каждый обладает всеми необходимыми ресурсами для изменений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 startAt="8"/>
            </a:pPr>
            <a:r>
              <a:rPr lang="ru-RU" dirty="0" smtClean="0"/>
              <a:t>Весь наш опыт закодирован в нашей нервной системе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 startAt="8"/>
            </a:pPr>
            <a:r>
              <a:rPr lang="ru-RU" dirty="0" smtClean="0"/>
              <a:t>Изменив свое восприятие вы измените и мир вокруг 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 startAt="8"/>
            </a:pPr>
            <a:r>
              <a:rPr lang="ru-RU" dirty="0" smtClean="0"/>
              <a:t>Нами управляет то, что мы не осознаем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 startAt="8"/>
            </a:pPr>
            <a:r>
              <a:rPr lang="ru-RU" dirty="0" smtClean="0"/>
              <a:t>Для разума нет разницы, реально ли то, что происходит, или он это представляет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14478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Внутренние конфликты и их влияние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" name="Рисунок 11" descr="26-262002_clipart-man-big-image-png-icono-nube-de.png"/>
          <p:cNvPicPr>
            <a:picLocks noChangeAspect="1"/>
          </p:cNvPicPr>
          <p:nvPr/>
        </p:nvPicPr>
        <p:blipFill>
          <a:blip r:embed="rId5" cstate="print">
            <a:lum bright="10000"/>
          </a:blip>
          <a:stretch>
            <a:fillRect/>
          </a:stretch>
        </p:blipFill>
        <p:spPr>
          <a:xfrm>
            <a:off x="1231900" y="4387850"/>
            <a:ext cx="1828800" cy="1828800"/>
          </a:xfrm>
          <a:prstGeom prst="rect">
            <a:avLst/>
          </a:prstGeom>
        </p:spPr>
      </p:pic>
      <p:pic>
        <p:nvPicPr>
          <p:cNvPr id="13" name="Рисунок 12" descr="26-262002_clipart-man-big-image-png-icono-nube-de.png"/>
          <p:cNvPicPr>
            <a:picLocks noChangeAspect="1"/>
          </p:cNvPicPr>
          <p:nvPr/>
        </p:nvPicPr>
        <p:blipFill>
          <a:blip r:embed="rId5" cstate="print">
            <a:lum bright="10000"/>
          </a:blip>
          <a:stretch>
            <a:fillRect/>
          </a:stretch>
        </p:blipFill>
        <p:spPr>
          <a:xfrm>
            <a:off x="4508500" y="4387850"/>
            <a:ext cx="1828800" cy="1828800"/>
          </a:xfrm>
          <a:prstGeom prst="rect">
            <a:avLst/>
          </a:prstGeom>
        </p:spPr>
      </p:pic>
      <p:pic>
        <p:nvPicPr>
          <p:cNvPr id="14" name="Рисунок 13" descr="26-262002_clipart-man-big-image-png-icono-nube-de.png"/>
          <p:cNvPicPr>
            <a:picLocks noChangeAspect="1"/>
          </p:cNvPicPr>
          <p:nvPr/>
        </p:nvPicPr>
        <p:blipFill>
          <a:blip r:embed="rId5" cstate="print">
            <a:lum bright="10000"/>
          </a:blip>
          <a:stretch>
            <a:fillRect/>
          </a:stretch>
        </p:blipFill>
        <p:spPr>
          <a:xfrm>
            <a:off x="7632700" y="4387850"/>
            <a:ext cx="1828800" cy="1828800"/>
          </a:xfrm>
          <a:prstGeom prst="rect">
            <a:avLst/>
          </a:prstGeom>
        </p:spPr>
      </p:pic>
      <p:sp>
        <p:nvSpPr>
          <p:cNvPr id="15" name="Овал 14"/>
          <p:cNvSpPr/>
          <p:nvPr/>
        </p:nvSpPr>
        <p:spPr>
          <a:xfrm>
            <a:off x="1155700" y="2559050"/>
            <a:ext cx="1981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384300" y="3168650"/>
            <a:ext cx="15240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155700" y="3778250"/>
            <a:ext cx="1981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536700" y="3244850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Сознание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55700" y="2635250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Сверхсознание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08100" y="3866118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Подсознание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4432300" y="2559050"/>
            <a:ext cx="1981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4660900" y="3168650"/>
            <a:ext cx="15240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4432300" y="3778250"/>
            <a:ext cx="1981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4813300" y="3244850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Сознание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32300" y="2635250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Сверхсознание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84700" y="3866118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Подсознание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7556500" y="2559050"/>
            <a:ext cx="1981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7785100" y="3168650"/>
            <a:ext cx="15240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7556500" y="3778250"/>
            <a:ext cx="1981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7937500" y="3244850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Сознание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556500" y="2635250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Сверхсознание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08900" y="3866118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Подсознание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Запреты в коммуникации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5" name="Подзаголовок 4"/>
          <p:cNvSpPr txBox="1">
            <a:spLocks/>
          </p:cNvSpPr>
          <p:nvPr/>
        </p:nvSpPr>
        <p:spPr>
          <a:xfrm>
            <a:off x="1308100" y="1492250"/>
            <a:ext cx="8382000" cy="49685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582334" marR="0" lvl="0" indent="-457200" algn="ctr" defTabSz="914400" rtl="0" eaLnBrk="1" fontAlgn="auto" latinLnBrk="0" hangingPunct="1">
              <a:lnSpc>
                <a:spcPct val="15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Ø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Говорить «Нет»</a:t>
            </a:r>
          </a:p>
          <a:p>
            <a:pPr marL="582334" marR="0" lvl="0" indent="-457200" algn="ctr" defTabSz="914400" rtl="0" eaLnBrk="1" fontAlgn="auto" latinLnBrk="0" hangingPunct="1">
              <a:lnSpc>
                <a:spcPct val="15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Ø"/>
              <a:tabLst/>
              <a:defRPr/>
            </a:pPr>
            <a:r>
              <a:rPr lang="ru-RU" sz="2000" b="1" noProof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Считать что все думают как я</a:t>
            </a:r>
          </a:p>
          <a:p>
            <a:pPr marL="582334" marR="0" lvl="0" indent="-457200" algn="ctr" defTabSz="914400" rtl="0" eaLnBrk="1" fontAlgn="auto" latinLnBrk="0" hangingPunct="1">
              <a:lnSpc>
                <a:spcPct val="15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Ø"/>
              <a:tabLst/>
              <a:defRPr/>
            </a:pPr>
            <a:r>
              <a:rPr kumimoji="0" lang="ru-RU" sz="2000" b="1" i="0" u="none" strike="noStrike" kern="1200" cap="none" spc="0" normalizeH="0" baseline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Обесценивать</a:t>
            </a:r>
            <a:r>
              <a:rPr kumimoji="0" lang="ru-RU" sz="2000" b="1" i="0" u="none" strike="noStrike" kern="1200" cap="none" spc="0" normalizeH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слова и мнения</a:t>
            </a:r>
          </a:p>
          <a:p>
            <a:pPr marL="582334" marR="0" lvl="0" indent="-457200" algn="ctr" defTabSz="914400" rtl="0" eaLnBrk="1" fontAlgn="auto" latinLnBrk="0" hangingPunct="1">
              <a:lnSpc>
                <a:spcPct val="15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Ø"/>
              <a:tabLst/>
              <a:defRPr/>
            </a:pPr>
            <a:r>
              <a:rPr lang="ru-RU" sz="2000" b="1" baseline="0" noProof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Говорить</a:t>
            </a:r>
            <a:r>
              <a:rPr lang="ru-RU" sz="2000" b="1" noProof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о себе много</a:t>
            </a:r>
          </a:p>
          <a:p>
            <a:pPr marL="582334" marR="0" lvl="0" indent="-457200" algn="ctr" defTabSz="914400" rtl="0" eaLnBrk="1" fontAlgn="auto" latinLnBrk="0" hangingPunct="1">
              <a:lnSpc>
                <a:spcPct val="15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Ø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Обвинять</a:t>
            </a:r>
          </a:p>
          <a:p>
            <a:pPr marL="582334" marR="0" lvl="0" indent="-457200" algn="ctr" defTabSz="914400" rtl="0" eaLnBrk="1" fontAlgn="auto" latinLnBrk="0" hangingPunct="1">
              <a:lnSpc>
                <a:spcPct val="15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Ø"/>
              <a:tabLst/>
              <a:defRPr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Считать себя единственно правым</a:t>
            </a:r>
          </a:p>
          <a:p>
            <a:pPr marL="582334" marR="0" lvl="0" indent="-457200" algn="ctr" defTabSz="914400" rtl="0" eaLnBrk="1" fontAlgn="auto" latinLnBrk="0" hangingPunct="1">
              <a:lnSpc>
                <a:spcPct val="15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Ø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 т.д.</a:t>
            </a:r>
          </a:p>
          <a:p>
            <a:pPr marL="457200" marR="0" lvl="0" indent="-457200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14478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Психология семейных отношений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https://avatars.mds.yandex.net/get-pdb/752643/8033ed43-0963-4fdf-b0dd-38eb56d17af5/s1200?webp=fals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1100" y="2254250"/>
            <a:ext cx="5819637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Примеры семейного бизнеса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9900" y="4006850"/>
            <a:ext cx="2819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Фил </a:t>
            </a:r>
            <a:r>
              <a:rPr lang="ru-RU" sz="1600" dirty="0" err="1" smtClean="0"/>
              <a:t>Найт</a:t>
            </a:r>
            <a:r>
              <a:rPr lang="ru-RU" sz="1600" dirty="0" smtClean="0"/>
              <a:t> - лицо знаменитого бренда </a:t>
            </a:r>
            <a:r>
              <a:rPr lang="ru-RU" sz="1600" dirty="0" err="1" smtClean="0"/>
              <a:t>Nike</a:t>
            </a:r>
            <a:r>
              <a:rPr lang="ru-RU" sz="1600" dirty="0" smtClean="0"/>
              <a:t> с 1964 года, когда он основал компанию. В июне этого года </a:t>
            </a:r>
            <a:r>
              <a:rPr lang="ru-RU" sz="1600" dirty="0" err="1" smtClean="0"/>
              <a:t>Найт</a:t>
            </a:r>
            <a:r>
              <a:rPr lang="ru-RU" sz="1600" dirty="0" smtClean="0"/>
              <a:t> заявил, что в 2016 году передает пост председателя правления сыну </a:t>
            </a:r>
            <a:r>
              <a:rPr lang="ru-RU" sz="1600" dirty="0" err="1" smtClean="0"/>
              <a:t>Тревису</a:t>
            </a:r>
            <a:r>
              <a:rPr lang="ru-RU" sz="1600" dirty="0" smtClean="0"/>
              <a:t>.</a:t>
            </a:r>
          </a:p>
        </p:txBody>
      </p:sp>
      <p:pic>
        <p:nvPicPr>
          <p:cNvPr id="22534" name="Picture 6" descr="https://www.pngkey.com/png/detail/58-584364_nike-png-logo-simbolo-da-marca-nike.png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>
            <a:off x="1003300" y="2711450"/>
            <a:ext cx="1542735" cy="10668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3517900" y="3625850"/>
            <a:ext cx="3505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Ли </a:t>
            </a:r>
            <a:r>
              <a:rPr lang="ru-RU" sz="1600" dirty="0" err="1" smtClean="0"/>
              <a:t>Кун-Хи</a:t>
            </a:r>
            <a:r>
              <a:rPr lang="ru-RU" sz="1600" dirty="0" smtClean="0"/>
              <a:t> помог отцу превратить отцовскую компанию </a:t>
            </a:r>
            <a:r>
              <a:rPr lang="ru-RU" sz="1600" dirty="0" err="1" smtClean="0"/>
              <a:t>Samsung</a:t>
            </a:r>
            <a:r>
              <a:rPr lang="ru-RU" sz="1600" dirty="0" smtClean="0"/>
              <a:t> </a:t>
            </a:r>
            <a:r>
              <a:rPr lang="ru-RU" sz="1600" dirty="0" err="1" smtClean="0"/>
              <a:t>Group</a:t>
            </a:r>
            <a:r>
              <a:rPr lang="ru-RU" sz="1600" dirty="0" smtClean="0"/>
              <a:t> в транснационального гиганта. Он возглавляет правление главной компании группы - </a:t>
            </a:r>
            <a:r>
              <a:rPr lang="ru-RU" sz="1600" dirty="0" err="1" smtClean="0"/>
              <a:t>Samsung</a:t>
            </a:r>
            <a:r>
              <a:rPr lang="ru-RU" sz="1600" dirty="0" smtClean="0"/>
              <a:t> </a:t>
            </a:r>
            <a:r>
              <a:rPr lang="ru-RU" sz="1600" dirty="0" err="1" smtClean="0"/>
              <a:t>Electronics</a:t>
            </a:r>
            <a:r>
              <a:rPr lang="ru-RU" sz="1600" dirty="0" smtClean="0"/>
              <a:t>, а его сын и предполагаемый преемник </a:t>
            </a:r>
            <a:r>
              <a:rPr lang="ru-RU" sz="1600" dirty="0" err="1" smtClean="0"/>
              <a:t>Джей</a:t>
            </a:r>
            <a:r>
              <a:rPr lang="ru-RU" sz="1600" dirty="0" smtClean="0"/>
              <a:t> Ли – вице-председатель. Дочери: </a:t>
            </a:r>
            <a:r>
              <a:rPr lang="ru-RU" sz="1600" dirty="0" err="1" smtClean="0"/>
              <a:t>Бу</a:t>
            </a:r>
            <a:r>
              <a:rPr lang="ru-RU" sz="1600" dirty="0" smtClean="0"/>
              <a:t> </a:t>
            </a:r>
            <a:r>
              <a:rPr lang="ru-RU" sz="1600" dirty="0" err="1" smtClean="0"/>
              <a:t>Чжин</a:t>
            </a:r>
            <a:r>
              <a:rPr lang="ru-RU" sz="1600" dirty="0" smtClean="0"/>
              <a:t> и Со </a:t>
            </a:r>
            <a:r>
              <a:rPr lang="ru-RU" sz="1600" dirty="0" err="1" smtClean="0"/>
              <a:t>Хён</a:t>
            </a:r>
            <a:r>
              <a:rPr lang="ru-RU" sz="1600" dirty="0" smtClean="0"/>
              <a:t> тоже занимают в фирме высокие посты. </a:t>
            </a:r>
          </a:p>
        </p:txBody>
      </p:sp>
      <p:pic>
        <p:nvPicPr>
          <p:cNvPr id="22536" name="Picture 8" descr="https://sun9-38.userapi.com/c625818/v625818531/12ee8/tIRnQ9GhSZk.jpg"/>
          <p:cNvPicPr>
            <a:picLocks noChangeAspect="1" noChangeArrowheads="1"/>
          </p:cNvPicPr>
          <p:nvPr/>
        </p:nvPicPr>
        <p:blipFill>
          <a:blip r:embed="rId6" cstate="print"/>
          <a:srcRect t="24242" b="30303"/>
          <a:stretch>
            <a:fillRect/>
          </a:stretch>
        </p:blipFill>
        <p:spPr bwMode="auto">
          <a:xfrm>
            <a:off x="3898900" y="2330450"/>
            <a:ext cx="2514600" cy="114300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7251700" y="3625850"/>
            <a:ext cx="2819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Семье </a:t>
            </a:r>
            <a:r>
              <a:rPr lang="ru-RU" sz="1600" dirty="0" err="1" smtClean="0"/>
              <a:t>Уолтонов</a:t>
            </a:r>
            <a:r>
              <a:rPr lang="ru-RU" sz="1600" dirty="0" smtClean="0"/>
              <a:t>, по информации </a:t>
            </a:r>
            <a:r>
              <a:rPr lang="ru-RU" sz="1600" dirty="0" err="1" smtClean="0"/>
              <a:t>Thomson</a:t>
            </a:r>
            <a:r>
              <a:rPr lang="ru-RU" sz="1600" dirty="0" smtClean="0"/>
              <a:t> </a:t>
            </a:r>
            <a:r>
              <a:rPr lang="ru-RU" sz="1600" dirty="0" err="1" smtClean="0"/>
              <a:t>Reuters</a:t>
            </a:r>
            <a:r>
              <a:rPr lang="ru-RU" sz="1600" dirty="0" smtClean="0"/>
              <a:t>, владеет половиной империи через холдинговую компанию </a:t>
            </a:r>
            <a:r>
              <a:rPr lang="ru-RU" sz="1600" dirty="0" err="1" smtClean="0"/>
              <a:t>Walton</a:t>
            </a:r>
            <a:r>
              <a:rPr lang="ru-RU" sz="1600" dirty="0" smtClean="0"/>
              <a:t> </a:t>
            </a:r>
            <a:r>
              <a:rPr lang="ru-RU" sz="1600" dirty="0" err="1" smtClean="0"/>
              <a:t>Enterprises</a:t>
            </a:r>
            <a:r>
              <a:rPr lang="ru-RU" sz="1600" dirty="0" smtClean="0"/>
              <a:t>. Братья Роб и Джим работают в совете директоров компании вместе с сестрой </a:t>
            </a:r>
            <a:r>
              <a:rPr lang="ru-RU" sz="1600" dirty="0" err="1" smtClean="0"/>
              <a:t>Элис</a:t>
            </a:r>
            <a:r>
              <a:rPr lang="ru-RU" sz="1600" dirty="0" smtClean="0"/>
              <a:t> и невесткой Кристи. </a:t>
            </a:r>
          </a:p>
        </p:txBody>
      </p:sp>
      <p:pic>
        <p:nvPicPr>
          <p:cNvPr id="22538" name="Picture 10" descr="https://i.ya-webdesign.com/images/walmart-logo-png-white-14.png"/>
          <p:cNvPicPr>
            <a:picLocks noChangeAspect="1" noChangeArrowheads="1"/>
          </p:cNvPicPr>
          <p:nvPr/>
        </p:nvPicPr>
        <p:blipFill>
          <a:blip r:embed="rId7" cstate="print"/>
          <a:srcRect t="23185" b="25808"/>
          <a:stretch>
            <a:fillRect/>
          </a:stretch>
        </p:blipFill>
        <p:spPr bwMode="auto">
          <a:xfrm>
            <a:off x="7480300" y="2559050"/>
            <a:ext cx="2362200" cy="83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Дети и бизнес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5" name="Подзаголовок 4"/>
          <p:cNvSpPr txBox="1">
            <a:spLocks/>
          </p:cNvSpPr>
          <p:nvPr/>
        </p:nvSpPr>
        <p:spPr>
          <a:xfrm>
            <a:off x="1841500" y="5149850"/>
            <a:ext cx="1219200" cy="533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82334" marR="0" lvl="0" indent="-457200" algn="ctr" defTabSz="914400" rtl="0" eaLnBrk="1" fontAlgn="auto" latinLnBrk="0" hangingPunct="1">
              <a:lnSpc>
                <a:spcPct val="15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Игры</a:t>
            </a:r>
          </a:p>
          <a:p>
            <a:pPr marL="457200" marR="0" lvl="0" indent="-457200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3554" name="Picture 2" descr="https://bumba.ru/media/product/000e/ab/2b/nastolnaya-igra-hasbro-monopoliya-klassicheskaya.jpg"/>
          <p:cNvPicPr>
            <a:picLocks noChangeAspect="1" noChangeArrowheads="1"/>
          </p:cNvPicPr>
          <p:nvPr/>
        </p:nvPicPr>
        <p:blipFill>
          <a:blip r:embed="rId5" cstate="print"/>
          <a:srcRect b="5189"/>
          <a:stretch>
            <a:fillRect/>
          </a:stretch>
        </p:blipFill>
        <p:spPr bwMode="auto">
          <a:xfrm>
            <a:off x="774700" y="2025650"/>
            <a:ext cx="3295200" cy="3124200"/>
          </a:xfrm>
          <a:prstGeom prst="rect">
            <a:avLst/>
          </a:prstGeom>
          <a:noFill/>
        </p:spPr>
      </p:pic>
      <p:sp>
        <p:nvSpPr>
          <p:cNvPr id="12" name="Подзаголовок 4"/>
          <p:cNvSpPr txBox="1">
            <a:spLocks/>
          </p:cNvSpPr>
          <p:nvPr/>
        </p:nvSpPr>
        <p:spPr>
          <a:xfrm>
            <a:off x="4508500" y="4311650"/>
            <a:ext cx="2133600" cy="533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82334" marR="0" lvl="0" indent="-457200" algn="ctr" defTabSz="914400" rtl="0" eaLnBrk="1" fontAlgn="auto" latinLnBrk="0" hangingPunct="1">
              <a:lnSpc>
                <a:spcPct val="15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Обсуждения</a:t>
            </a:r>
          </a:p>
          <a:p>
            <a:pPr marL="457200" marR="0" lvl="0" indent="-457200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3556" name="Picture 4" descr="https://greatspeech.com/wp-content/uploads/2018/06/rsz_adobestock_8132354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27500" y="2254250"/>
            <a:ext cx="2819400" cy="1879683"/>
          </a:xfrm>
          <a:prstGeom prst="rect">
            <a:avLst/>
          </a:prstGeom>
          <a:noFill/>
        </p:spPr>
      </p:pic>
      <p:sp>
        <p:nvSpPr>
          <p:cNvPr id="14" name="Подзаголовок 4"/>
          <p:cNvSpPr txBox="1">
            <a:spLocks/>
          </p:cNvSpPr>
          <p:nvPr/>
        </p:nvSpPr>
        <p:spPr>
          <a:xfrm>
            <a:off x="8166100" y="5149850"/>
            <a:ext cx="1219200" cy="533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82334" marR="0" lvl="0" indent="-457200" algn="ctr" defTabSz="914400" rtl="0" eaLnBrk="1" fontAlgn="auto" latinLnBrk="0" hangingPunct="1">
              <a:lnSpc>
                <a:spcPct val="15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Книги</a:t>
            </a:r>
          </a:p>
          <a:p>
            <a:pPr marL="457200" marR="0" lvl="0" indent="-457200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3558" name="Picture 6" descr="https://avatars.mds.yandex.net/get-zen_doc/1877341/pub_5cc1816b55489700b33e590c_5cc1825372f48900b3ff70e6/scale_120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04100" y="2863850"/>
            <a:ext cx="2749100" cy="2061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5" grpId="0" build="p"/>
      <p:bldP spid="12" grpId="0" build="p"/>
      <p:bldP spid="1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Рефрейминг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" name="Picture 2" descr="E:\Блог Аскар\ИГ\Опубликованные\Прошлое\104-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092" y="1836698"/>
            <a:ext cx="2551152" cy="255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E:\Блог Аскар\ИГ\Опубликованные\Прошлое\104-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" y="1829842"/>
            <a:ext cx="2551152" cy="255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E:\Блог Аскар\ИГ\Опубликованные\Прошлое\104-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796" y="1829842"/>
            <a:ext cx="2551152" cy="255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одзаголовок 4"/>
          <p:cNvSpPr txBox="1">
            <a:spLocks/>
          </p:cNvSpPr>
          <p:nvPr/>
        </p:nvSpPr>
        <p:spPr>
          <a:xfrm>
            <a:off x="1604516" y="1268760"/>
            <a:ext cx="7552184" cy="473184"/>
          </a:xfrm>
          <a:prstGeom prst="rect">
            <a:avLst/>
          </a:prstGeom>
        </p:spPr>
        <p:txBody>
          <a:bodyPr>
            <a:noAutofit/>
          </a:bodyPr>
          <a:lstStyle/>
          <a:p>
            <a:pPr marL="417113" marR="0" lvl="0" indent="-291979" algn="ctr" defTabSz="914400" rtl="0" eaLnBrk="1" fontAlgn="auto" latinLnBrk="0" hangingPunct="1">
              <a:lnSpc>
                <a:spcPct val="10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Механизм:</a:t>
            </a:r>
          </a:p>
        </p:txBody>
      </p:sp>
      <p:sp>
        <p:nvSpPr>
          <p:cNvPr id="21" name="Подзаголовок 4"/>
          <p:cNvSpPr txBox="1">
            <a:spLocks/>
          </p:cNvSpPr>
          <p:nvPr/>
        </p:nvSpPr>
        <p:spPr>
          <a:xfrm>
            <a:off x="611560" y="4464050"/>
            <a:ext cx="9459540" cy="1855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Любое </a:t>
            </a:r>
            <a:r>
              <a:rPr lang="kk-KZ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убеждение человека – это его «рамка» (фрейм) вокруг «рисунка» (действительности). 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На самом деле, человек видит лишь часть общей картины, которая попала в рамку, и чтобы переубедить его, достаточно лишь расширить границы этой рамки.</a:t>
            </a:r>
            <a:endParaRPr lang="ru-RU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 build="p"/>
      <p:bldP spid="2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1600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Апелляция и Аргументация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одзаголовок 4"/>
          <p:cNvSpPr txBox="1">
            <a:spLocks/>
          </p:cNvSpPr>
          <p:nvPr/>
        </p:nvSpPr>
        <p:spPr>
          <a:xfrm>
            <a:off x="1308100" y="2254250"/>
            <a:ext cx="8382000" cy="2133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82334" marR="0" lvl="0" indent="-457200" algn="ctr" defTabSz="914400" rtl="0" eaLnBrk="1" fontAlgn="auto" latinLnBrk="0" hangingPunct="1"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Апелляция: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пословицы, поговорки, 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вероятные события, эмоции, фантазия.</a:t>
            </a:r>
          </a:p>
          <a:p>
            <a:pPr marL="582334" marR="0" lvl="0" indent="-457200" algn="ctr" defTabSz="914400" rtl="0" eaLnBrk="1" fontAlgn="auto" latinLnBrk="0" hangingPunct="1"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82334" marR="0" lvl="0" indent="-457200" algn="ctr" defTabSz="914400" rtl="0" eaLnBrk="1" fontAlgn="auto" latinLnBrk="0" hangingPunct="1"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Аргументация: факты, личный опыт, исторические личности, прогнозы, статистика.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80000"/>
              </a:lnSpc>
              <a:spcBef>
                <a:spcPts val="456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Техника «Представь…»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https://www.toddlerfunlearning.com/wp-content/uploads/2018/11/141003-saunders-daydream-tease_drgihz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74900" y="1720850"/>
            <a:ext cx="6400800" cy="4268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Триггеры и маски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 descr="https://comp.school/wp-content/uploads/2017/10/Mnemotehnik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700" y="1873250"/>
            <a:ext cx="9144724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Состояние «Альфа»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https://img1.goodfon.ru/original/1680x1050/b/64/skameyka-reka-spokoystvi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98700" y="1797050"/>
            <a:ext cx="6324600" cy="3952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Работа - Дом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65300" y="1797050"/>
          <a:ext cx="7128934" cy="342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4467"/>
                <a:gridCol w="3564467"/>
              </a:tblGrid>
              <a:tr h="50981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/>
                </a:tc>
              </a:tr>
              <a:tr h="50981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Плохое настроение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Хорошее настроение</a:t>
                      </a:r>
                      <a:endParaRPr lang="ru-RU" dirty="0"/>
                    </a:p>
                  </a:txBody>
                  <a:tcPr/>
                </a:tc>
              </a:tr>
              <a:tr h="50981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Говорить</a:t>
                      </a:r>
                      <a:r>
                        <a:rPr lang="ru-RU" baseline="0" dirty="0" smtClean="0"/>
                        <a:t> о проблемах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Обсуждать задачи</a:t>
                      </a:r>
                      <a:endParaRPr lang="ru-RU" dirty="0"/>
                    </a:p>
                  </a:txBody>
                  <a:tcPr/>
                </a:tc>
              </a:tr>
              <a:tr h="50981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Срываться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Переключаться</a:t>
                      </a:r>
                      <a:endParaRPr lang="ru-RU" dirty="0"/>
                    </a:p>
                  </a:txBody>
                  <a:tcPr/>
                </a:tc>
              </a:tr>
              <a:tr h="50981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Молчать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Играть</a:t>
                      </a:r>
                      <a:endParaRPr lang="ru-RU" dirty="0"/>
                    </a:p>
                  </a:txBody>
                  <a:tcPr/>
                </a:tc>
              </a:tr>
              <a:tr h="87994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Негативно отзываться о</a:t>
                      </a:r>
                      <a:r>
                        <a:rPr lang="ru-RU" baseline="0" dirty="0" smtClean="0"/>
                        <a:t> работе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Интересно</a:t>
                      </a:r>
                      <a:r>
                        <a:rPr lang="ru-RU" baseline="0" dirty="0" smtClean="0"/>
                        <a:t> р</a:t>
                      </a:r>
                      <a:r>
                        <a:rPr lang="ru-RU" dirty="0" smtClean="0"/>
                        <a:t>ассказывать о работе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Бизнес</a:t>
            </a:r>
            <a:r>
              <a:rPr kumimoji="0" lang="ru-RU" sz="47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как игра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074" name="AutoShape 2" descr="https://blogs.ohsu.edu/occupational-health-sciences/files/2020/03/Screen-Shot-2020-03-24-at-5.39.07-PM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blogs.ohsu.edu/occupational-health-sciences/files/2020/03/Screen-Shot-2020-03-24-at-5.39.07-PM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 descr="Screen-Shot-2020-03-24-at-5.39.07-PM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17701" y="1492250"/>
            <a:ext cx="6864762" cy="4567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7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Время с детьми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https://hasdeu.ml/upload/iblock/53d/53d0444ffefd318d4a56ed44b2fbf2df.jpg"/>
          <p:cNvPicPr>
            <a:picLocks noChangeAspect="1" noChangeArrowheads="1"/>
          </p:cNvPicPr>
          <p:nvPr/>
        </p:nvPicPr>
        <p:blipFill>
          <a:blip r:embed="rId5" cstate="print"/>
          <a:srcRect l="7527"/>
          <a:stretch>
            <a:fillRect/>
          </a:stretch>
        </p:blipFill>
        <p:spPr bwMode="auto">
          <a:xfrm>
            <a:off x="927100" y="1568450"/>
            <a:ext cx="6553200" cy="472440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813300" y="1492250"/>
            <a:ext cx="5486400" cy="266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041900" y="1720850"/>
            <a:ext cx="5105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Шахматы – развивают стратегическое мышление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Сайты по разработке логотипов – </a:t>
            </a:r>
            <a:r>
              <a:rPr lang="ru-RU" dirty="0" err="1" smtClean="0">
                <a:solidFill>
                  <a:schemeClr val="bg1"/>
                </a:solidFill>
              </a:rPr>
              <a:t>креативное</a:t>
            </a:r>
            <a:r>
              <a:rPr lang="ru-RU" dirty="0" smtClean="0">
                <a:solidFill>
                  <a:schemeClr val="bg1"/>
                </a:solidFill>
              </a:rPr>
              <a:t> мышление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Совместное чтение, обсуждение прочитанных книг – критическое мышление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Загадки, задачи – развитие логики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4447" y="6521450"/>
            <a:ext cx="957218" cy="878248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>
            <a:off x="6032499" y="6597652"/>
            <a:ext cx="1752600" cy="799912"/>
            <a:chOff x="146631" y="349252"/>
            <a:chExt cx="2166904" cy="97470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27102" y="349252"/>
              <a:ext cx="609600" cy="660399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6631" y="980178"/>
              <a:ext cx="2166904" cy="343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Министерство 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информации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и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общественного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развития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РК.</a:t>
              </a:r>
            </a:p>
          </p:txBody>
        </p:sp>
      </p:grpSp>
      <p:grpSp>
        <p:nvGrpSpPr>
          <p:cNvPr id="5" name="Группа 14"/>
          <p:cNvGrpSpPr/>
          <p:nvPr/>
        </p:nvGrpSpPr>
        <p:grpSpPr>
          <a:xfrm>
            <a:off x="8775701" y="6673851"/>
            <a:ext cx="1682320" cy="718052"/>
            <a:chOff x="3689638" y="426260"/>
            <a:chExt cx="1891584" cy="78605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051304" y="426260"/>
              <a:ext cx="1295399" cy="41452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3689638" y="903468"/>
              <a:ext cx="1891584" cy="308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НАО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Центр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поддержки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гражданских</a:t>
              </a:r>
              <a:r>
                <a:rPr lang="en-US" sz="900" spc="9" dirty="0">
                  <a:solidFill>
                    <a:srgbClr val="000000"/>
                  </a:solidFill>
                  <a:latin typeface="Arimo"/>
                </a:rPr>
                <a:t> </a:t>
              </a:r>
              <a:r>
                <a:rPr lang="en-US" sz="900" spc="9" dirty="0" err="1">
                  <a:solidFill>
                    <a:srgbClr val="000000"/>
                  </a:solidFill>
                  <a:latin typeface="Arimo"/>
                </a:rPr>
                <a:t>инициатив</a:t>
              </a:r>
              <a:endParaRPr lang="en-US" sz="900" spc="9" dirty="0">
                <a:solidFill>
                  <a:srgbClr val="000000"/>
                </a:solidFill>
                <a:latin typeface="Arimo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612900" y="577850"/>
            <a:ext cx="77724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Первый </a:t>
            </a:r>
            <a:r>
              <a:rPr kumimoji="0" lang="ru-RU" sz="4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стартап</a:t>
            </a:r>
            <a:endParaRPr kumimoji="0" lang="ru-RU" sz="4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84300" y="1568450"/>
            <a:ext cx="7772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ru-RU" sz="3200" dirty="0" smtClean="0"/>
              <a:t>Идея </a:t>
            </a:r>
            <a:r>
              <a:rPr lang="ru-RU" sz="3200" dirty="0" err="1" smtClean="0"/>
              <a:t>стартапа</a:t>
            </a:r>
            <a:endParaRPr lang="ru-RU" sz="3200" dirty="0" smtClean="0"/>
          </a:p>
          <a:p>
            <a:pPr marL="342900" indent="-342900" algn="ctr">
              <a:buAutoNum type="arabicPeriod"/>
            </a:pPr>
            <a:r>
              <a:rPr lang="ru-RU" sz="3200" dirty="0" smtClean="0"/>
              <a:t>Определение бюджета</a:t>
            </a:r>
          </a:p>
          <a:p>
            <a:pPr marL="342900" indent="-342900" algn="ctr">
              <a:buAutoNum type="arabicPeriod"/>
            </a:pPr>
            <a:r>
              <a:rPr lang="ru-RU" sz="3200" dirty="0" smtClean="0"/>
              <a:t>Изучение рынка</a:t>
            </a:r>
          </a:p>
          <a:p>
            <a:pPr marL="342900" indent="-342900" algn="ctr">
              <a:buAutoNum type="arabicPeriod"/>
            </a:pPr>
            <a:r>
              <a:rPr lang="ru-RU" sz="3200" dirty="0" smtClean="0"/>
              <a:t>Целевая аудитория</a:t>
            </a:r>
          </a:p>
          <a:p>
            <a:pPr marL="342900" indent="-342900" algn="ctr">
              <a:buAutoNum type="arabicPeriod"/>
            </a:pPr>
            <a:r>
              <a:rPr lang="ru-RU" sz="3200" dirty="0" smtClean="0"/>
              <a:t>Модель </a:t>
            </a:r>
            <a:r>
              <a:rPr lang="en-US" sz="3200" dirty="0" smtClean="0"/>
              <a:t>MVP</a:t>
            </a:r>
            <a:endParaRPr lang="ru-RU" sz="3200" dirty="0" smtClean="0"/>
          </a:p>
          <a:p>
            <a:pPr marL="342900" indent="-342900" algn="ctr">
              <a:buAutoNum type="arabicPeriod"/>
            </a:pPr>
            <a:r>
              <a:rPr lang="ru-RU" sz="3200" dirty="0" err="1" smtClean="0"/>
              <a:t>Брендинг</a:t>
            </a:r>
            <a:endParaRPr lang="ru-RU" sz="3200" dirty="0" smtClean="0"/>
          </a:p>
          <a:p>
            <a:pPr marL="342900" indent="-342900" algn="ctr">
              <a:buAutoNum type="arabicPeriod"/>
            </a:pPr>
            <a:r>
              <a:rPr lang="ru-RU" sz="3200" dirty="0" smtClean="0"/>
              <a:t>Выбор площадки продвижения</a:t>
            </a:r>
          </a:p>
          <a:p>
            <a:pPr marL="342900" indent="-342900" algn="ctr">
              <a:buAutoNum type="arabicPeriod"/>
            </a:pPr>
            <a:r>
              <a:rPr lang="ru-RU" sz="3200" dirty="0" smtClean="0"/>
              <a:t>Реализация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272</TotalTime>
  <Words>790</Words>
  <Application>Microsoft Office PowerPoint</Application>
  <PresentationFormat>Произвольный</PresentationFormat>
  <Paragraphs>149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Verdana</vt:lpstr>
      <vt:lpstr>Wingdings 2</vt:lpstr>
      <vt:lpstr>Arimo</vt:lpstr>
      <vt:lpstr>Lucida Sans Unicode</vt:lpstr>
      <vt:lpstr>Wingdings 3</vt:lpstr>
      <vt:lpstr>Wingdings</vt:lpstr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Teal Navy Illustrated Sports Certificate, копия, копия</dc:title>
  <dc:creator>дом</dc:creator>
  <cp:lastModifiedBy>Aleksey&amp;Mariam</cp:lastModifiedBy>
  <cp:revision>35</cp:revision>
  <dcterms:created xsi:type="dcterms:W3CDTF">2006-08-16T00:00:00Z</dcterms:created>
  <dcterms:modified xsi:type="dcterms:W3CDTF">2020-07-07T04:58:15Z</dcterms:modified>
  <dc:identifier>DAEAPWyZhH8</dc:identifier>
</cp:coreProperties>
</file>