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6" r:id="rId4"/>
    <p:sldId id="265" r:id="rId5"/>
    <p:sldId id="266" r:id="rId6"/>
    <p:sldId id="267" r:id="rId7"/>
    <p:sldId id="268" r:id="rId8"/>
    <p:sldId id="261" r:id="rId9"/>
    <p:sldId id="278" r:id="rId10"/>
    <p:sldId id="277" r:id="rId11"/>
    <p:sldId id="275" r:id="rId12"/>
    <p:sldId id="276" r:id="rId13"/>
    <p:sldId id="274" r:id="rId14"/>
    <p:sldId id="269" r:id="rId15"/>
    <p:sldId id="270" r:id="rId16"/>
    <p:sldId id="271" r:id="rId17"/>
    <p:sldId id="272" r:id="rId18"/>
    <p:sldId id="273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68" autoAdjust="0"/>
    <p:restoredTop sz="96441" autoAdjust="0"/>
  </p:normalViewPr>
  <p:slideViewPr>
    <p:cSldViewPr>
      <p:cViewPr varScale="1">
        <p:scale>
          <a:sx n="85" d="100"/>
          <a:sy n="85" d="100"/>
        </p:scale>
        <p:origin x="-1848" y="3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08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40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08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1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9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383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24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62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8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26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57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F2C74-CF93-4E4E-813C-96483FDB82ED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A2707-226E-4AB3-B8B3-8DA9773994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4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s://www.google.kz/url?sa=i&amp;rct=j&amp;q=&amp;esrc=s&amp;source=images&amp;cd=&amp;cad=rja&amp;uact=8&amp;ved=0ahUKEwjHnbHLx9TPAhWJBywKHXtXBxEQjRwIBw&amp;url=http://logosklad.ru/logo/514&amp;bvm=bv.135475266,d.bGg&amp;psig=AFQjCNHDduOaqLaf02RCc0wQFRhTjeKTRA&amp;ust=1476337412098742" TargetMode="External"/><Relationship Id="rId7" Type="http://schemas.openxmlformats.org/officeDocument/2006/relationships/hyperlink" Target="https://www.google.kz/url?sa=i&amp;rct=j&amp;q=&amp;esrc=s&amp;source=images&amp;cd=&amp;cad=rja&amp;uact=8&amp;ved=0ahUKEwjc1emJyNTPAhVIkSwKHcjCCrsQjRwIBw&amp;url=http://iconbird.com/search/?q%3Dfacebook&amp;bvm=bv.135475266,d.bGg&amp;psig=AFQjCNFjcXXa0gFoyGmzPpxb1hoCszqvSw&amp;ust=1476337542211249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www.google.kz/url?sa=i&amp;rct=j&amp;q=&amp;esrc=s&amp;source=images&amp;cd=&amp;cad=rja&amp;uact=8&amp;ved=0ahUKEwjo0oW_v-jPAhWBFywKHUnPAa0QjRwIBw&amp;url=http://iconbird.com/search/?q%3D%D1%82%D0%B5%D0%BB%D0%B5%D1%84%D0%BE%D0%BD&amp;psig=AFQjCNHko4sZThy6V3bRzUaVw8cppY14mA&amp;ust=1477022390692614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Aleksey&amp;Mariam\Downloads\Teal Navy Illustrated Sports Certificate, копия, коп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0" y="-1060450"/>
            <a:ext cx="12700000" cy="897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72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8229600" cy="1143000"/>
          </a:xfrm>
        </p:spPr>
        <p:txBody>
          <a:bodyPr/>
          <a:lstStyle/>
          <a:p>
            <a:r>
              <a:rPr lang="kk-KZ" dirty="0">
                <a:solidFill>
                  <a:schemeClr val="accent6">
                    <a:lumMod val="75000"/>
                  </a:schemeClr>
                </a:solidFill>
              </a:rPr>
              <a:t>Бағдарлама мақсаттары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2060848"/>
            <a:ext cx="55549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• «</a:t>
            </a:r>
            <a:r>
              <a:rPr lang="ru-RU" sz="2400" dirty="0" err="1"/>
              <a:t>Саналы</a:t>
            </a:r>
            <a:r>
              <a:rPr lang="ru-RU" sz="2400" dirty="0"/>
              <a:t> </a:t>
            </a:r>
            <a:r>
              <a:rPr lang="ru-RU" sz="2400" dirty="0" err="1"/>
              <a:t>әкелік</a:t>
            </a:r>
            <a:r>
              <a:rPr lang="ru-RU" sz="2400" dirty="0"/>
              <a:t>» </a:t>
            </a:r>
            <a:r>
              <a:rPr lang="ru-RU" sz="2400" dirty="0" err="1"/>
              <a:t>ұғымының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құрауыштарын</a:t>
            </a:r>
            <a:r>
              <a:rPr lang="ru-RU" sz="2400" dirty="0"/>
              <a:t> </a:t>
            </a:r>
            <a:r>
              <a:rPr lang="ru-RU" sz="2400" dirty="0" err="1"/>
              <a:t>анықтау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• </a:t>
            </a:r>
            <a:r>
              <a:rPr lang="ru-RU" sz="2400" dirty="0" err="1"/>
              <a:t>Қазіргі</a:t>
            </a:r>
            <a:r>
              <a:rPr lang="ru-RU" sz="2400" dirty="0"/>
              <a:t> </a:t>
            </a:r>
            <a:r>
              <a:rPr lang="ru-RU" sz="2400" dirty="0" err="1"/>
              <a:t>заманда</a:t>
            </a:r>
            <a:r>
              <a:rPr lang="ru-RU" sz="2400" dirty="0"/>
              <a:t> </a:t>
            </a:r>
            <a:r>
              <a:rPr lang="ru-RU" sz="2400" dirty="0" err="1"/>
              <a:t>саналы</a:t>
            </a:r>
            <a:r>
              <a:rPr lang="ru-RU" sz="2400" dirty="0"/>
              <a:t> </a:t>
            </a:r>
            <a:r>
              <a:rPr lang="ru-RU" sz="2400" dirty="0" err="1"/>
              <a:t>әкелікке</a:t>
            </a:r>
            <a:r>
              <a:rPr lang="ru-RU" sz="2400" dirty="0"/>
              <a:t> </a:t>
            </a:r>
            <a:r>
              <a:rPr lang="ru-RU" sz="2400" dirty="0" err="1"/>
              <a:t>барар</a:t>
            </a:r>
            <a:r>
              <a:rPr lang="ru-RU" sz="2400" dirty="0"/>
              <a:t> </a:t>
            </a:r>
            <a:r>
              <a:rPr lang="ru-RU" sz="2400" dirty="0" err="1"/>
              <a:t>жолдағы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іс-әрекеттермен</a:t>
            </a:r>
            <a:r>
              <a:rPr lang="ru-RU" sz="2400" dirty="0"/>
              <a:t>  </a:t>
            </a:r>
            <a:r>
              <a:rPr lang="ru-RU" sz="2400" dirty="0" err="1"/>
              <a:t>таныстыру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• </a:t>
            </a:r>
            <a:r>
              <a:rPr lang="ru-RU" sz="2400" dirty="0" err="1"/>
              <a:t>Сарапшылар</a:t>
            </a:r>
            <a:r>
              <a:rPr lang="ru-RU" sz="2400" dirty="0"/>
              <a:t> </a:t>
            </a:r>
            <a:r>
              <a:rPr lang="ru-RU" sz="2400" dirty="0" err="1"/>
              <a:t>тарапынан</a:t>
            </a:r>
            <a:r>
              <a:rPr lang="ru-RU" sz="2400" dirty="0"/>
              <a:t> </a:t>
            </a:r>
            <a:r>
              <a:rPr lang="ru-RU" sz="2400" dirty="0" err="1"/>
              <a:t>әзірленген</a:t>
            </a:r>
            <a:r>
              <a:rPr lang="ru-RU" sz="2400" dirty="0"/>
              <a:t> </a:t>
            </a:r>
            <a:r>
              <a:rPr lang="ru-RU" sz="2400" dirty="0" err="1"/>
              <a:t>саналы</a:t>
            </a:r>
            <a:r>
              <a:rPr lang="ru-RU" sz="2400" dirty="0"/>
              <a:t> </a:t>
            </a:r>
            <a:r>
              <a:rPr lang="ru-RU" sz="2400" dirty="0" err="1"/>
              <a:t>әкеліктің</a:t>
            </a:r>
            <a:r>
              <a:rPr lang="ru-RU" sz="2400" dirty="0"/>
              <a:t> </a:t>
            </a:r>
            <a:r>
              <a:rPr lang="ru-RU" sz="2400" dirty="0" err="1"/>
              <a:t>зерттеу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талдау</a:t>
            </a:r>
            <a:r>
              <a:rPr lang="ru-RU" sz="2400" dirty="0"/>
              <a:t> </a:t>
            </a:r>
            <a:r>
              <a:rPr lang="ru-RU" sz="2400" dirty="0" err="1"/>
              <a:t>материалымен</a:t>
            </a:r>
            <a:r>
              <a:rPr lang="ru-RU" sz="2400" dirty="0"/>
              <a:t> </a:t>
            </a:r>
            <a:r>
              <a:rPr lang="ru-RU" sz="2400" dirty="0" err="1"/>
              <a:t>таныстыру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• </a:t>
            </a:r>
            <a:r>
              <a:rPr lang="ru-RU" sz="2400" dirty="0" err="1"/>
              <a:t>Тренерлік</a:t>
            </a:r>
            <a:r>
              <a:rPr lang="ru-RU" sz="2400" dirty="0"/>
              <a:t> </a:t>
            </a:r>
            <a:r>
              <a:rPr lang="ru-RU" sz="2400" dirty="0" err="1"/>
              <a:t>құзыреттіліктердің</a:t>
            </a:r>
            <a:r>
              <a:rPr lang="ru-RU" sz="2400" dirty="0"/>
              <a:t> </a:t>
            </a:r>
            <a:r>
              <a:rPr lang="ru-RU" sz="2400" dirty="0" err="1"/>
              <a:t>базалық</a:t>
            </a:r>
            <a:r>
              <a:rPr lang="ru-RU" sz="2400" dirty="0"/>
              <a:t> </a:t>
            </a:r>
            <a:r>
              <a:rPr lang="ru-RU" sz="2400" dirty="0" err="1"/>
              <a:t>жүйесімен</a:t>
            </a:r>
            <a:r>
              <a:rPr lang="ru-RU" sz="2400" dirty="0"/>
              <a:t> </a:t>
            </a:r>
            <a:r>
              <a:rPr lang="ru-RU" sz="2400" dirty="0" err="1"/>
              <a:t>таныстыру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85" y="263691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0980E73-DEA0-41FD-9A1E-700CCCB0F5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37"/>
            <a:ext cx="5580112" cy="8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5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5" y="241561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08" y="54281"/>
            <a:ext cx="22764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788" y="2257526"/>
            <a:ext cx="5328592" cy="1752600"/>
          </a:xfrm>
        </p:spPr>
        <p:txBody>
          <a:bodyPr/>
          <a:lstStyle/>
          <a:p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Әке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ретінде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қандай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қару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құралды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таңдар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едіңіз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3" y="5255174"/>
            <a:ext cx="4497487" cy="160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47850"/>
            <a:ext cx="2051720" cy="309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281" y="72465"/>
            <a:ext cx="21812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30729"/>
            <a:ext cx="2483768" cy="165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5793" cy="209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48" y="5230729"/>
            <a:ext cx="2445353" cy="162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309" y="0"/>
            <a:ext cx="2691044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292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183" y="466393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Дәстүрлі әкелік түрі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3" y="1700808"/>
            <a:ext cx="9066213" cy="5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F1B07AB-C4DE-4723-8DC4-2FB048123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0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30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195" y="642937"/>
            <a:ext cx="82296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Тәрбиелеуге қатыспайтын</a:t>
            </a:r>
            <a:br>
              <a:rPr lang="kk-KZ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 әкелік түрі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3" y="1785937"/>
            <a:ext cx="9090025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5040BF4-C123-410B-98E5-BE5709C5F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0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8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195" y="642937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Жаңа әкелік түрі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40" y="1618776"/>
            <a:ext cx="7740352" cy="523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DE07D97-9FB9-44F4-8E23-9DCA65692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15132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195" y="642937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Жауапты әкелік түрі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22" y="1736062"/>
            <a:ext cx="8901113" cy="497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E36B92A-177E-43C9-A780-ED1F1FBDC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2" y="9684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8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6" y="562881"/>
            <a:ext cx="8229600" cy="8501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Эрик Берн теориясы (1910-1970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4098" name="Picture 2" descr="Теория игр Эрика Бер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96" y="1412776"/>
            <a:ext cx="5544616" cy="524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464" y="4736976"/>
            <a:ext cx="3181536" cy="212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464" y="2615952"/>
            <a:ext cx="3181536" cy="212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9BF9F6A-7D27-47C8-8267-87082D62F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84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67945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Кешегі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күннен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естелік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3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сөз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1720310"/>
            <a:ext cx="5581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1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сөз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немесе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сөз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тіркесін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жазыңыз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05294"/>
            <a:ext cx="3892058" cy="389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61202" y="2989605"/>
            <a:ext cx="30059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QR-</a:t>
            </a:r>
            <a:r>
              <a:rPr lang="ru-RU" sz="2400" dirty="0" err="1"/>
              <a:t>кодты</a:t>
            </a:r>
            <a:r>
              <a:rPr lang="ru-RU" sz="2400" dirty="0"/>
              <a:t> </a:t>
            </a:r>
            <a:r>
              <a:rPr lang="ru-RU" sz="2400" dirty="0" err="1"/>
              <a:t>оқу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endParaRPr lang="ru-RU" sz="2400" dirty="0"/>
          </a:p>
          <a:p>
            <a:r>
              <a:rPr lang="ru-RU" sz="2400" dirty="0"/>
              <a:t> </a:t>
            </a:r>
            <a:r>
              <a:rPr lang="ru-RU" sz="2400" dirty="0" err="1"/>
              <a:t>қосымшаны</a:t>
            </a:r>
            <a:r>
              <a:rPr lang="ru-RU" sz="2400" dirty="0"/>
              <a:t> </a:t>
            </a:r>
            <a:r>
              <a:rPr lang="ru-RU" sz="2400" dirty="0" err="1"/>
              <a:t>ашыңыз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4221088"/>
            <a:ext cx="32675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/>
              <a:t>немесе</a:t>
            </a:r>
            <a:r>
              <a:rPr lang="ru-RU" sz="2400" dirty="0"/>
              <a:t> </a:t>
            </a:r>
          </a:p>
          <a:p>
            <a:endParaRPr lang="ru-RU" sz="2400" dirty="0"/>
          </a:p>
          <a:p>
            <a:r>
              <a:rPr lang="ru-RU" sz="2400" dirty="0" err="1"/>
              <a:t>сілтеме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өтіңіз</a:t>
            </a:r>
            <a:endParaRPr 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CF29673-A2D6-4BEC-97C1-DCBDFE98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4" y="25134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98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9639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Үй тапсырмасы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Ү</a:t>
            </a:r>
            <a:r>
              <a:rPr lang="kk-KZ" dirty="0"/>
              <a:t>йге  Э</a:t>
            </a:r>
            <a:r>
              <a:rPr lang="ru-RU" dirty="0"/>
              <a:t>. Берн </a:t>
            </a:r>
            <a:r>
              <a:rPr lang="ru-RU" dirty="0" err="1"/>
              <a:t>бойынша</a:t>
            </a:r>
            <a:r>
              <a:rPr lang="ru-RU" dirty="0"/>
              <a:t>, 3 эго-</a:t>
            </a:r>
            <a:r>
              <a:rPr lang="kk-KZ" dirty="0"/>
              <a:t>қалыпқа өз өмірлеріңіздің оқиға</a:t>
            </a:r>
            <a:r>
              <a:rPr lang="ru-RU" dirty="0"/>
              <a:t>-</a:t>
            </a:r>
            <a:r>
              <a:rPr lang="kk-KZ" dirty="0"/>
              <a:t>мысалдарын ойланып келу берілген болатын</a:t>
            </a:r>
          </a:p>
          <a:p>
            <a:pPr marL="514350" indent="-514350">
              <a:buAutoNum type="arabicPeriod"/>
            </a:pPr>
            <a:r>
              <a:rPr lang="kk-KZ" dirty="0"/>
              <a:t>Топтарда сол тапсырма ны талқылап ең таңдаулы </a:t>
            </a:r>
            <a:r>
              <a:rPr lang="ru-RU" dirty="0"/>
              <a:t>1-н та</a:t>
            </a:r>
            <a:r>
              <a:rPr lang="kk-KZ" dirty="0"/>
              <a:t>ңдаңыздар</a:t>
            </a:r>
          </a:p>
          <a:p>
            <a:pPr marL="514350" indent="-514350">
              <a:buAutoNum type="arabicPeriod"/>
            </a:pPr>
            <a:r>
              <a:rPr lang="kk-KZ" dirty="0"/>
              <a:t> Соны айтып беру және вотсап топқа соған байланысты </a:t>
            </a:r>
            <a:r>
              <a:rPr lang="ru-RU" dirty="0"/>
              <a:t>1 </a:t>
            </a:r>
            <a:r>
              <a:rPr lang="ru-RU" dirty="0" err="1"/>
              <a:t>сурет</a:t>
            </a:r>
            <a:r>
              <a:rPr lang="ru-RU" dirty="0"/>
              <a:t> </a:t>
            </a:r>
            <a:r>
              <a:rPr lang="ru-RU" dirty="0" err="1"/>
              <a:t>салып</a:t>
            </a:r>
            <a:r>
              <a:rPr lang="ru-RU" dirty="0"/>
              <a:t> ж</a:t>
            </a:r>
            <a:r>
              <a:rPr lang="kk-KZ" dirty="0"/>
              <a:t>іберу  қажет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5F651E8-1972-45A6-9532-545FA8E95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68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42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</a:rPr>
              <a:t>Ұрпақтар теориясы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/>
          </a:p>
          <a:p>
            <a:r>
              <a:rPr lang="en-US" dirty="0"/>
              <a:t>XYZ</a:t>
            </a:r>
            <a:r>
              <a:rPr lang="kk-KZ" dirty="0"/>
              <a:t> теориясы </a:t>
            </a:r>
          </a:p>
          <a:p>
            <a:r>
              <a:rPr lang="ru-RU" dirty="0">
                <a:solidFill>
                  <a:srgbClr val="000000"/>
                </a:solidFill>
                <a:latin typeface="Roboto"/>
              </a:rPr>
              <a:t> 1991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жыл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американдық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Нейл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Хоув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и Уильям Штраус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атты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зерртешілер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еңбегі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49080"/>
            <a:ext cx="411567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96F1289-932C-4670-96D2-C827B6E01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6" y="41849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604" y="204212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5" y="1196752"/>
            <a:ext cx="8368087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6F6072B-9B68-4271-A808-62A740270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298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58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4723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Тапсырма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2620888"/>
          </a:xfrm>
        </p:spPr>
        <p:txBody>
          <a:bodyPr>
            <a:normAutofit/>
          </a:bodyPr>
          <a:lstStyle/>
          <a:p>
            <a:r>
              <a:rPr lang="kk-KZ" b="1" dirty="0"/>
              <a:t>1 кезең </a:t>
            </a:r>
            <a:r>
              <a:rPr lang="ru-RU" b="1" dirty="0"/>
              <a:t>(5 минут)</a:t>
            </a:r>
            <a:endParaRPr lang="kk-KZ" b="1" dirty="0"/>
          </a:p>
          <a:p>
            <a:pPr marL="0" indent="0">
              <a:buNone/>
            </a:pPr>
            <a:r>
              <a:rPr lang="kk-KZ" dirty="0"/>
              <a:t>Жеке тапсырма</a:t>
            </a:r>
            <a:r>
              <a:rPr lang="ru-RU" dirty="0"/>
              <a:t>, </a:t>
            </a:r>
            <a:r>
              <a:rPr lang="kk-KZ" dirty="0"/>
              <a:t>әрқайсысы </a:t>
            </a:r>
            <a:r>
              <a:rPr lang="ru-RU" dirty="0"/>
              <a:t>1-2 с</a:t>
            </a:r>
            <a:r>
              <a:rPr lang="kk-KZ" dirty="0"/>
              <a:t>өзден аспайтын </a:t>
            </a:r>
            <a:r>
              <a:rPr lang="ru-RU" dirty="0"/>
              <a:t>«</a:t>
            </a:r>
            <a:r>
              <a:rPr lang="ru-RU" dirty="0" err="1"/>
              <a:t>Саналы</a:t>
            </a:r>
            <a:r>
              <a:rPr lang="ru-RU" dirty="0"/>
              <a:t> </a:t>
            </a:r>
            <a:r>
              <a:rPr lang="ru-RU" dirty="0" err="1"/>
              <a:t>әкелікке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 </a:t>
            </a:r>
            <a:r>
              <a:rPr lang="ru-RU" dirty="0" err="1"/>
              <a:t>қадамдар</a:t>
            </a:r>
            <a:r>
              <a:rPr lang="ru-RU" dirty="0"/>
              <a:t>» </a:t>
            </a:r>
            <a:r>
              <a:rPr lang="kk-KZ" dirty="0"/>
              <a:t> </a:t>
            </a:r>
            <a:r>
              <a:rPr lang="ru-RU" dirty="0"/>
              <a:t>5 </a:t>
            </a:r>
            <a:r>
              <a:rPr lang="kk-KZ" dirty="0"/>
              <a:t>қадам жазу керек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645024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2</a:t>
            </a:r>
            <a:r>
              <a:rPr lang="kk-KZ" sz="3200" b="1" dirty="0"/>
              <a:t> кезең (8 минут)</a:t>
            </a:r>
          </a:p>
          <a:p>
            <a:r>
              <a:rPr lang="kk-KZ" sz="3200" dirty="0"/>
              <a:t>Топпен келісе отырып,  топтан </a:t>
            </a:r>
            <a:r>
              <a:rPr lang="ru-RU" sz="3200" dirty="0"/>
              <a:t>8</a:t>
            </a:r>
            <a:r>
              <a:rPr lang="en-US" sz="3200" dirty="0"/>
              <a:t> </a:t>
            </a:r>
            <a:r>
              <a:rPr lang="kk-KZ" sz="3200" dirty="0"/>
              <a:t>қадамды </a:t>
            </a:r>
            <a:r>
              <a:rPr lang="en-US" sz="3200" dirty="0"/>
              <a:t>(</a:t>
            </a:r>
            <a:r>
              <a:rPr lang="kk-KZ" sz="3200" dirty="0"/>
              <a:t>әр қадам тек </a:t>
            </a:r>
            <a:r>
              <a:rPr lang="ru-RU" sz="3200" dirty="0"/>
              <a:t>1-2 </a:t>
            </a:r>
            <a:r>
              <a:rPr lang="en-US" sz="3200" dirty="0"/>
              <a:t>c</a:t>
            </a:r>
            <a:r>
              <a:rPr lang="kk-KZ" sz="3200" dirty="0"/>
              <a:t>өзден тұруы керек</a:t>
            </a:r>
            <a:r>
              <a:rPr lang="en-US" sz="3200" dirty="0"/>
              <a:t>)</a:t>
            </a:r>
            <a:r>
              <a:rPr lang="kk-KZ" sz="3200" dirty="0"/>
              <a:t> таңдап алып </a:t>
            </a:r>
            <a:r>
              <a:rPr lang="ru-RU" sz="3200" dirty="0"/>
              <a:t> </a:t>
            </a:r>
            <a:r>
              <a:rPr lang="en-US" sz="3200" dirty="0" err="1"/>
              <a:t>Exell</a:t>
            </a:r>
            <a:r>
              <a:rPr lang="en-US" sz="3200" dirty="0"/>
              <a:t> </a:t>
            </a:r>
            <a:r>
              <a:rPr lang="kk-KZ" sz="3200" dirty="0"/>
              <a:t>таблицасының әр торына жеке</a:t>
            </a:r>
            <a:r>
              <a:rPr lang="ru-RU" sz="3200" dirty="0"/>
              <a:t>-</a:t>
            </a:r>
            <a:r>
              <a:rPr lang="kk-KZ" sz="3200" dirty="0"/>
              <a:t>жеке жазып жүргізушіге жіберу қажет</a:t>
            </a:r>
            <a:endParaRPr lang="ru-RU" sz="32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229C5C6-FD1E-4D71-9624-2DBD9EB69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" y="0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859369"/>
            <a:ext cx="7010644" cy="769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44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/>
              <a:t>Өзіндік даму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687" y="1628800"/>
            <a:ext cx="8199364" cy="4893637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kk-KZ" sz="2400" b="1" dirty="0"/>
              <a:t>Өзіндік даму деп </a:t>
            </a:r>
            <a:r>
              <a:rPr lang="ru-RU" sz="2400" b="1" dirty="0"/>
              <a:t>– </a:t>
            </a:r>
            <a:r>
              <a:rPr lang="ru-RU" sz="2400" dirty="0" err="1"/>
              <a:t>адамны</a:t>
            </a:r>
            <a:r>
              <a:rPr lang="kk-KZ" sz="2400" dirty="0"/>
              <a:t>ң жеке, тұлғалық қасиеттері мен кәсіби маңызды білім, біліктілі және  дағдыларды дамытуға бағытталған </a:t>
            </a:r>
            <a:r>
              <a:rPr lang="kk-KZ" sz="2400" u="sng" dirty="0"/>
              <a:t>саналы, жіне мақсатты түрде жүзеге асырылатын әрекеттер жүйесі</a:t>
            </a:r>
          </a:p>
          <a:p>
            <a:endParaRPr lang="ru-RU" sz="2400" u="sng" dirty="0"/>
          </a:p>
          <a:p>
            <a:r>
              <a:rPr lang="kk-KZ" sz="2400" dirty="0"/>
              <a:t>Соның нәтижесінде, бұл </a:t>
            </a:r>
            <a:r>
              <a:rPr lang="kk-KZ" sz="2400" u="sng" dirty="0"/>
              <a:t>біліктіліктер</a:t>
            </a:r>
            <a:r>
              <a:rPr lang="kk-KZ" sz="2400" dirty="0"/>
              <a:t>, айналысып отырған іс</a:t>
            </a:r>
            <a:r>
              <a:rPr lang="ru-RU" sz="2400" dirty="0"/>
              <a:t>-</a:t>
            </a:r>
            <a:r>
              <a:rPr lang="kk-KZ" sz="2400" dirty="0"/>
              <a:t>әрекет нәтижелігі мен кәсібилілігін дамытуға мүмкіндік береді. </a:t>
            </a:r>
          </a:p>
          <a:p>
            <a:endParaRPr lang="ru-RU" sz="2400" dirty="0"/>
          </a:p>
          <a:p>
            <a:r>
              <a:rPr lang="ru-RU" sz="2400" dirty="0"/>
              <a:t> </a:t>
            </a:r>
            <a:r>
              <a:rPr lang="ru-RU" sz="2400" dirty="0" err="1"/>
              <a:t>Өзіндік</a:t>
            </a:r>
            <a:r>
              <a:rPr lang="ru-RU" sz="2400" dirty="0"/>
              <a:t> </a:t>
            </a:r>
            <a:r>
              <a:rPr lang="ru-RU" sz="2400" dirty="0" err="1"/>
              <a:t>дамуды</a:t>
            </a:r>
            <a:r>
              <a:rPr lang="ru-RU" sz="2400" dirty="0"/>
              <a:t> </a:t>
            </a:r>
            <a:r>
              <a:rPr lang="ru-RU" sz="2400" dirty="0" err="1"/>
              <a:t>интеллектуалдық</a:t>
            </a:r>
            <a:r>
              <a:rPr lang="ru-RU" sz="2400" dirty="0"/>
              <a:t>, </a:t>
            </a:r>
            <a:r>
              <a:rPr lang="ru-RU" sz="2400" dirty="0" err="1"/>
              <a:t>кәсіби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физикалық</a:t>
            </a:r>
            <a:r>
              <a:rPr lang="ru-RU" sz="2400" dirty="0"/>
              <a:t> </a:t>
            </a:r>
            <a:r>
              <a:rPr lang="ru-RU" sz="2400" dirty="0" err="1"/>
              <a:t>деп</a:t>
            </a:r>
            <a:r>
              <a:rPr lang="ru-RU" sz="2400" dirty="0"/>
              <a:t> </a:t>
            </a:r>
            <a:r>
              <a:rPr lang="ru-RU" sz="2400" dirty="0" err="1"/>
              <a:t>бөліп</a:t>
            </a:r>
            <a:r>
              <a:rPr lang="ru-RU" sz="2400" dirty="0"/>
              <a:t> </a:t>
            </a:r>
            <a:r>
              <a:rPr lang="ru-RU" sz="2400" dirty="0" err="1"/>
              <a:t>қарастыруға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endParaRPr lang="ru-RU" sz="2400" dirty="0"/>
          </a:p>
          <a:p>
            <a:r>
              <a:rPr lang="ru-RU" sz="2400" dirty="0"/>
              <a:t> 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366A0BD-5A16-458A-90AB-FA7EF38A3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3" y="0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4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190454" y="1665045"/>
            <a:ext cx="5907682" cy="4775217"/>
            <a:chOff x="1997714" y="1247669"/>
            <a:chExt cx="5907682" cy="4775217"/>
          </a:xfrm>
        </p:grpSpPr>
        <p:sp>
          <p:nvSpPr>
            <p:cNvPr id="13" name="Равнобедренный треугольник 12"/>
            <p:cNvSpPr/>
            <p:nvPr/>
          </p:nvSpPr>
          <p:spPr>
            <a:xfrm>
              <a:off x="2051720" y="1268760"/>
              <a:ext cx="5760640" cy="475252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>
              <a:off x="3445826" y="1247669"/>
              <a:ext cx="2953841" cy="2450313"/>
            </a:xfrm>
            <a:prstGeom prst="triangl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Равнобедренный треугольник 14"/>
            <p:cNvSpPr/>
            <p:nvPr/>
          </p:nvSpPr>
          <p:spPr>
            <a:xfrm>
              <a:off x="4893939" y="3697982"/>
              <a:ext cx="3011457" cy="2312640"/>
            </a:xfrm>
            <a:prstGeom prst="triangl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Равнобедренный треугольник 15"/>
            <p:cNvSpPr/>
            <p:nvPr/>
          </p:nvSpPr>
          <p:spPr>
            <a:xfrm>
              <a:off x="1997714" y="3697981"/>
              <a:ext cx="2896225" cy="2324905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55976" y="2636912"/>
              <a:ext cx="1296144" cy="37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k-KZ" b="1" dirty="0"/>
                <a:t>Тұлға</a:t>
              </a:r>
              <a:endParaRPr lang="ru-RU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71800" y="5301208"/>
              <a:ext cx="1512168" cy="37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hard-skills</a:t>
              </a:r>
              <a:endParaRPr lang="ru-RU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3583" y="5268942"/>
              <a:ext cx="1512168" cy="37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soft-skills</a:t>
              </a:r>
              <a:endParaRPr lang="ru-RU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75956" y="4077072"/>
              <a:ext cx="1635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b="1" dirty="0"/>
                <a:t>Даму мотивациясы</a:t>
              </a:r>
              <a:endParaRPr lang="ru-RU" b="1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63080" y="808432"/>
            <a:ext cx="7010644" cy="769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44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dirty="0"/>
              <a:t>Даму үшбұрышы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60004" y="5323002"/>
            <a:ext cx="2232113" cy="830987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kk-KZ" sz="1600" dirty="0"/>
              <a:t>Кәсіби сұрақтар саласындағы эксперттік біліктер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38014" y="1557896"/>
            <a:ext cx="2736025" cy="584765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kk-KZ" sz="1600" dirty="0"/>
              <a:t>Тұлғалық қасиеттер</a:t>
            </a:r>
            <a:r>
              <a:rPr lang="ru-RU" sz="1600" dirty="0"/>
              <a:t>, </a:t>
            </a:r>
            <a:r>
              <a:rPr lang="ru-RU" sz="1600" dirty="0" err="1"/>
              <a:t>бағыт</a:t>
            </a:r>
            <a:r>
              <a:rPr lang="ru-RU" sz="1600" dirty="0"/>
              <a:t>, </a:t>
            </a:r>
            <a:r>
              <a:rPr lang="kk-KZ" sz="1600" dirty="0"/>
              <a:t>әлем бейнесі</a:t>
            </a:r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6124702" y="4800249"/>
            <a:ext cx="2736025" cy="830987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ru-RU" sz="1600" dirty="0" err="1"/>
              <a:t>Коммуникативтік</a:t>
            </a:r>
            <a:r>
              <a:rPr lang="ru-RU" sz="1600" dirty="0"/>
              <a:t>, </a:t>
            </a:r>
            <a:r>
              <a:rPr lang="ru-RU" sz="1600" dirty="0" err="1"/>
              <a:t>озықтық</a:t>
            </a:r>
            <a:r>
              <a:rPr lang="ru-RU" sz="1600" dirty="0"/>
              <a:t>, </a:t>
            </a:r>
            <a:r>
              <a:rPr lang="ru-RU" sz="1600" dirty="0" err="1"/>
              <a:t>командналық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басқа</a:t>
            </a:r>
            <a:r>
              <a:rPr lang="ru-RU" sz="1600" dirty="0"/>
              <a:t> </a:t>
            </a:r>
            <a:r>
              <a:rPr lang="ru-RU" sz="1600" dirty="0" err="1"/>
              <a:t>адами</a:t>
            </a:r>
            <a:r>
              <a:rPr lang="ru-RU" sz="1600" dirty="0"/>
              <a:t> </a:t>
            </a:r>
            <a:r>
              <a:rPr lang="ru-RU" sz="1600" dirty="0" err="1"/>
              <a:t>біліктіліктер</a:t>
            </a:r>
            <a:endParaRPr lang="ru-RU"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3FD6221-1B05-4183-8712-C4FD108E6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5" y="30662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52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616927"/>
            <a:ext cx="4536504" cy="769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44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Soft-skills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989525"/>
              </p:ext>
            </p:extLst>
          </p:nvPr>
        </p:nvGraphicFramePr>
        <p:xfrm>
          <a:off x="395536" y="1556792"/>
          <a:ext cx="8352928" cy="4825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9157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Коммуникация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Өзін</a:t>
                      </a:r>
                      <a:r>
                        <a:rPr lang="ru-RU" sz="1600" dirty="0"/>
                        <a:t>-</a:t>
                      </a:r>
                      <a:r>
                        <a:rPr lang="kk-KZ" sz="1600" dirty="0"/>
                        <a:t>өзі</a:t>
                      </a:r>
                      <a:r>
                        <a:rPr lang="kk-KZ" sz="1600" baseline="0" dirty="0"/>
                        <a:t>  басқару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Ойлау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Басқару қажеттіліктері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7317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dirty="0"/>
                        <a:t>Тыңдай</a:t>
                      </a:r>
                      <a:r>
                        <a:rPr lang="kk-KZ" sz="1600" baseline="0" dirty="0"/>
                        <a:t> білу</a:t>
                      </a:r>
                      <a:endParaRPr lang="kk-KZ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dirty="0"/>
                        <a:t>Сендіру және</a:t>
                      </a:r>
                      <a:r>
                        <a:rPr lang="kk-KZ" sz="1600" baseline="0" dirty="0"/>
                        <a:t> аргументация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Нетворкинг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Келіссөз жүргізу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Презентация жасау дағдылары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Сату дағдылары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Бұқара алдында сөйлей білу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Командалық жұмыс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Іскерлік хат алмасу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Тұтынушыға бағдарлану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Кері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байланыс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Эмоцияларды басқара білу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Өзінің дамыту траекториясын құра білу Планирование и целеполагание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Тайм-менеджмент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Рефлексия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Жүйелік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ойлау</a:t>
                      </a:r>
                      <a:r>
                        <a:rPr lang="ru-RU" sz="160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Креативті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ойлау</a:t>
                      </a:r>
                      <a:r>
                        <a:rPr lang="ru-RU" sz="1600" baseline="0" dirty="0"/>
                        <a:t> </a:t>
                      </a:r>
                      <a:endParaRPr lang="ru-RU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Логикалық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ойлау</a:t>
                      </a:r>
                      <a:endParaRPr lang="ru-RU" sz="16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Сыни ой</a:t>
                      </a:r>
                      <a:endParaRPr lang="ru-RU" sz="16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err="1"/>
                        <a:t>Ақпаратты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іздеу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және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талдау</a:t>
                      </a:r>
                      <a:r>
                        <a:rPr lang="ru-RU" sz="1600" baseline="0" dirty="0"/>
                        <a:t>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err="1"/>
                        <a:t>Шешім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қабылдау</a:t>
                      </a:r>
                      <a:r>
                        <a:rPr lang="ru-RU" sz="1600" baseline="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err="1"/>
                        <a:t>Жобалық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ойлау</a:t>
                      </a:r>
                      <a:endParaRPr lang="ru-RU" sz="16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err="1"/>
                        <a:t>Тактикалық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және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стратегиялық</a:t>
                      </a:r>
                      <a:r>
                        <a:rPr lang="ru-RU" sz="1600" baseline="0" dirty="0"/>
                        <a:t>  </a:t>
                      </a:r>
                      <a:r>
                        <a:rPr lang="ru-RU" sz="1600" baseline="0" dirty="0" err="1"/>
                        <a:t>ойлау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Жоспарлау</a:t>
                      </a:r>
                      <a:endParaRPr lang="ru-RU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Міндеттерді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қоя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білу</a:t>
                      </a:r>
                      <a:endParaRPr lang="ru-RU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Ынталандыру</a:t>
                      </a:r>
                      <a:endParaRPr lang="ru-RU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Қадағалау</a:t>
                      </a:r>
                      <a:r>
                        <a:rPr lang="ru-RU" sz="160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Т</a:t>
                      </a:r>
                      <a:r>
                        <a:rPr lang="kk-KZ" sz="1600" dirty="0"/>
                        <a:t>әлімгерлік</a:t>
                      </a:r>
                      <a:endParaRPr lang="ru-RU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Ситуативтік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 err="1"/>
                        <a:t>басқару</a:t>
                      </a:r>
                      <a:r>
                        <a:rPr lang="ru-RU" sz="1600" dirty="0"/>
                        <a:t> мен </a:t>
                      </a:r>
                      <a:r>
                        <a:rPr lang="ru-RU" sz="1600" dirty="0" err="1"/>
                        <a:t>көшбасшылық</a:t>
                      </a:r>
                      <a:r>
                        <a:rPr lang="ru-RU" sz="160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Жиналысты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басқару</a:t>
                      </a:r>
                      <a:endParaRPr lang="ru-RU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err="1"/>
                        <a:t>Жобалық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басқару</a:t>
                      </a:r>
                      <a:endParaRPr lang="ru-RU" sz="16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600" baseline="0" dirty="0"/>
                        <a:t>Өзгерістерді басқару</a:t>
                      </a:r>
                      <a:endParaRPr lang="ru-RU" sz="1600" baseline="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aseline="0" dirty="0"/>
                        <a:t> 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09B3797-F15F-4E2E-B5F1-9F96BD591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6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27784" y="600849"/>
            <a:ext cx="4536504" cy="769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4400" b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Даму </a:t>
            </a:r>
            <a:r>
              <a:rPr lang="ru-RU" dirty="0" err="1"/>
              <a:t>ережелері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933" y="1268760"/>
            <a:ext cx="7704856" cy="5201414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marL="342857" indent="-342857">
              <a:buFont typeface="Arial" panose="020B0604020202020204" pitchFamily="34" charset="0"/>
              <a:buChar char="•"/>
            </a:pPr>
            <a:r>
              <a:rPr lang="kk-KZ" sz="2800" dirty="0"/>
              <a:t>Үздіксіз оқу</a:t>
            </a:r>
            <a:endParaRPr lang="ru-RU" sz="2800" dirty="0"/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Дамуды</a:t>
            </a:r>
            <a:r>
              <a:rPr lang="ru-RU" sz="2800" dirty="0"/>
              <a:t> </a:t>
            </a:r>
            <a:r>
              <a:rPr lang="ru-RU" sz="2800" dirty="0" err="1"/>
              <a:t>жоспарлау</a:t>
            </a:r>
            <a:endParaRPr lang="ru-RU" sz="2800" dirty="0"/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Оқытудың</a:t>
            </a:r>
            <a:r>
              <a:rPr lang="ru-RU" sz="2800" dirty="0"/>
              <a:t> </a:t>
            </a:r>
            <a:r>
              <a:rPr lang="ru-RU" sz="2800" dirty="0" err="1"/>
              <a:t>жаңа</a:t>
            </a:r>
            <a:r>
              <a:rPr lang="ru-RU" sz="2800" dirty="0"/>
              <a:t> </a:t>
            </a:r>
            <a:r>
              <a:rPr lang="ru-RU" sz="2800" dirty="0" err="1"/>
              <a:t>форматтарын</a:t>
            </a:r>
            <a:r>
              <a:rPr lang="ru-RU" sz="2800" dirty="0"/>
              <a:t> </a:t>
            </a:r>
            <a:r>
              <a:rPr lang="ru-RU" sz="2800" dirty="0" err="1"/>
              <a:t>қолдану</a:t>
            </a:r>
            <a:endParaRPr lang="ru-RU" sz="2800" dirty="0"/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Қызуғушылық</a:t>
            </a:r>
            <a:r>
              <a:rPr lang="ru-RU" sz="2800" dirty="0"/>
              <a:t> </a:t>
            </a:r>
            <a:r>
              <a:rPr lang="ru-RU" sz="2800" dirty="0" err="1"/>
              <a:t>таныту</a:t>
            </a:r>
            <a:endParaRPr lang="ru-RU" sz="2800" dirty="0"/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Қазір</a:t>
            </a:r>
            <a:r>
              <a:rPr lang="ru-RU" sz="2800" dirty="0"/>
              <a:t> </a:t>
            </a:r>
            <a:r>
              <a:rPr lang="ru-RU" sz="2800" dirty="0" err="1"/>
              <a:t>керекті</a:t>
            </a:r>
            <a:r>
              <a:rPr lang="ru-RU" sz="2800" dirty="0"/>
              <a:t> </a:t>
            </a:r>
            <a:r>
              <a:rPr lang="ru-RU" sz="2800" dirty="0" err="1"/>
              <a:t>таңдау</a:t>
            </a:r>
            <a:r>
              <a:rPr lang="ru-RU" sz="2800" dirty="0"/>
              <a:t> </a:t>
            </a:r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Үнемі</a:t>
            </a:r>
            <a:r>
              <a:rPr lang="ru-RU" sz="2800" dirty="0"/>
              <a:t> </a:t>
            </a:r>
            <a:r>
              <a:rPr lang="ru-RU" sz="2800" dirty="0" err="1"/>
              <a:t>оқу</a:t>
            </a:r>
            <a:r>
              <a:rPr lang="ru-RU" sz="2800" dirty="0"/>
              <a:t>. </a:t>
            </a:r>
            <a:r>
              <a:rPr lang="ru-RU" sz="2800" dirty="0" err="1"/>
              <a:t>Өз</a:t>
            </a:r>
            <a:r>
              <a:rPr lang="ru-RU" sz="2800" dirty="0"/>
              <a:t> </a:t>
            </a:r>
            <a:r>
              <a:rPr lang="ru-RU" sz="2800" dirty="0" err="1"/>
              <a:t>салаңызда</a:t>
            </a:r>
            <a:r>
              <a:rPr lang="ru-RU" sz="2800" dirty="0"/>
              <a:t> </a:t>
            </a:r>
            <a:r>
              <a:rPr lang="ru-RU" sz="2800" dirty="0" err="1"/>
              <a:t>үздіксіз</a:t>
            </a:r>
            <a:r>
              <a:rPr lang="ru-RU" sz="2800" dirty="0"/>
              <a:t> </a:t>
            </a:r>
            <a:r>
              <a:rPr lang="ru-RU" sz="2800" dirty="0" err="1"/>
              <a:t>дамуға</a:t>
            </a:r>
            <a:r>
              <a:rPr lang="ru-RU" sz="2800" dirty="0"/>
              <a:t> </a:t>
            </a:r>
            <a:r>
              <a:rPr lang="ru-RU" sz="2800" dirty="0" err="1"/>
              <a:t>тырысу</a:t>
            </a:r>
            <a:r>
              <a:rPr lang="ru-RU" sz="2800" dirty="0"/>
              <a:t> </a:t>
            </a:r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Жаңа</a:t>
            </a:r>
            <a:r>
              <a:rPr lang="ru-RU" sz="2800" dirty="0"/>
              <a:t> </a:t>
            </a:r>
            <a:r>
              <a:rPr lang="ru-RU" sz="2800" dirty="0" err="1"/>
              <a:t>жобалар</a:t>
            </a:r>
            <a:r>
              <a:rPr lang="ru-RU" sz="2800" dirty="0"/>
              <a:t> мен </a:t>
            </a:r>
            <a:r>
              <a:rPr lang="ru-RU" sz="2800" dirty="0" err="1"/>
              <a:t>міндеттерді</a:t>
            </a:r>
            <a:r>
              <a:rPr lang="ru-RU" sz="2800" dirty="0"/>
              <a:t> </a:t>
            </a:r>
            <a:r>
              <a:rPr lang="ru-RU" sz="2800" dirty="0" err="1"/>
              <a:t>таңдау</a:t>
            </a:r>
            <a:r>
              <a:rPr lang="ru-RU" sz="2800" dirty="0"/>
              <a:t> </a:t>
            </a:r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Үйренері</a:t>
            </a:r>
            <a:r>
              <a:rPr lang="ru-RU" sz="2800" dirty="0"/>
              <a:t> </a:t>
            </a:r>
            <a:r>
              <a:rPr lang="ru-RU" sz="2800" dirty="0" err="1"/>
              <a:t>көп</a:t>
            </a:r>
            <a:r>
              <a:rPr lang="ru-RU" sz="2800" dirty="0"/>
              <a:t> </a:t>
            </a:r>
            <a:r>
              <a:rPr lang="ru-RU" sz="2800" dirty="0" err="1"/>
              <a:t>адамдарға</a:t>
            </a:r>
            <a:r>
              <a:rPr lang="ru-RU" sz="2800" dirty="0"/>
              <a:t> </a:t>
            </a:r>
            <a:r>
              <a:rPr lang="ru-RU" sz="2800" dirty="0" err="1"/>
              <a:t>жақын</a:t>
            </a:r>
            <a:r>
              <a:rPr lang="ru-RU" sz="2800" dirty="0"/>
              <a:t> болу </a:t>
            </a:r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ru-RU" sz="2800" dirty="0" err="1"/>
              <a:t>Адамдардан</a:t>
            </a:r>
            <a:r>
              <a:rPr lang="ru-RU" sz="2800" dirty="0"/>
              <a:t> </a:t>
            </a:r>
            <a:r>
              <a:rPr lang="ru-RU" sz="2800" dirty="0" err="1"/>
              <a:t>кері</a:t>
            </a:r>
            <a:r>
              <a:rPr lang="ru-RU" sz="2800" dirty="0"/>
              <a:t> </a:t>
            </a:r>
            <a:r>
              <a:rPr lang="ru-RU" sz="2800" dirty="0" err="1"/>
              <a:t>байланыс</a:t>
            </a:r>
            <a:r>
              <a:rPr lang="ru-RU" sz="2800" dirty="0"/>
              <a:t> </a:t>
            </a:r>
            <a:r>
              <a:rPr lang="ru-RU" sz="2800" dirty="0" err="1"/>
              <a:t>алу</a:t>
            </a:r>
            <a:endParaRPr lang="ru-RU" sz="2800" dirty="0"/>
          </a:p>
          <a:p>
            <a:pPr marL="342857" indent="-342857">
              <a:buFont typeface="Arial" panose="020B0604020202020204" pitchFamily="34" charset="0"/>
              <a:buChar char="•"/>
            </a:pPr>
            <a:r>
              <a:rPr lang="kk-KZ" sz="2800" dirty="0"/>
              <a:t>Дамыту іс</a:t>
            </a:r>
            <a:r>
              <a:rPr lang="en-US" sz="2800" dirty="0"/>
              <a:t>-</a:t>
            </a:r>
            <a:r>
              <a:rPr lang="kk-KZ" sz="2800" dirty="0"/>
              <a:t>шараларына үнемі қатысу</a:t>
            </a:r>
            <a:endParaRPr lang="ru-RU" sz="2800" dirty="0"/>
          </a:p>
          <a:p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1C0C30F-FA41-47FD-8967-231F07EAF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275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03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36" y="2348880"/>
            <a:ext cx="3745793" cy="374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761717" y="692696"/>
            <a:ext cx="78867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kk-KZ" altLang="ru-RU" b="1" dirty="0">
                <a:solidFill>
                  <a:schemeClr val="accent6">
                    <a:lumMod val="75000"/>
                  </a:schemeClr>
                </a:solidFill>
              </a:rPr>
              <a:t>Концепция </a:t>
            </a:r>
            <a:r>
              <a:rPr lang="en-US" altLang="ru-RU" b="1" dirty="0">
                <a:solidFill>
                  <a:schemeClr val="accent6">
                    <a:lumMod val="75000"/>
                  </a:schemeClr>
                </a:solidFill>
              </a:rPr>
              <a:t>Life-long learning</a:t>
            </a:r>
            <a:r>
              <a:rPr lang="kk-KZ" altLang="ru-RU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kk-KZ" alt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altLang="ru-RU" b="1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kk-KZ" altLang="ru-RU" b="1" dirty="0">
                <a:solidFill>
                  <a:schemeClr val="accent6">
                    <a:lumMod val="75000"/>
                  </a:schemeClr>
                </a:solidFill>
              </a:rPr>
              <a:t>Бар өмір ұзағында оқу)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79667" y="2530903"/>
            <a:ext cx="4843035" cy="2862312"/>
          </a:xfrm>
          <a:prstGeom prst="rect">
            <a:avLst/>
          </a:prstGeom>
        </p:spPr>
        <p:txBody>
          <a:bodyPr wrap="square" lIns="91428" tIns="45715" rIns="91428" bIns="45715">
            <a:spAutoFit/>
          </a:bodyPr>
          <a:lstStyle/>
          <a:p>
            <a:pPr marL="285715" indent="-285715">
              <a:buFont typeface="Arial" panose="020B0604020202020204" pitchFamily="34" charset="0"/>
              <a:buChar char="•"/>
            </a:pPr>
            <a:endParaRPr lang="ru-RU" altLang="ru-RU" sz="2000" dirty="0"/>
          </a:p>
          <a:p>
            <a:pPr marL="285715" indent="-285715">
              <a:buFont typeface="Arial" panose="020B0604020202020204" pitchFamily="34" charset="0"/>
              <a:buChar char="•"/>
            </a:pPr>
            <a:r>
              <a:rPr lang="ru-RU" altLang="ru-RU" sz="2000" dirty="0"/>
              <a:t>Тек </a:t>
            </a:r>
            <a:r>
              <a:rPr lang="ru-RU" altLang="ru-RU" sz="2000" dirty="0" err="1"/>
              <a:t>бір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кісіппен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шектелмеу</a:t>
            </a:r>
            <a:r>
              <a:rPr lang="ru-RU" altLang="ru-RU" sz="2000" dirty="0"/>
              <a:t>: к</a:t>
            </a:r>
            <a:r>
              <a:rPr lang="kk-KZ" altLang="ru-RU" sz="2000" dirty="0"/>
              <a:t>әсіптер симбиозы</a:t>
            </a:r>
            <a:endParaRPr lang="en-US" altLang="ru-RU" sz="2000" dirty="0"/>
          </a:p>
          <a:p>
            <a:pPr marL="285715" indent="-285715">
              <a:buFont typeface="Arial" panose="020B0604020202020204" pitchFamily="34" charset="0"/>
              <a:buChar char="•"/>
            </a:pPr>
            <a:endParaRPr lang="ru-RU" altLang="ru-RU" sz="2000" dirty="0"/>
          </a:p>
          <a:p>
            <a:pPr marL="285715" indent="-285715">
              <a:buFont typeface="Arial" panose="020B0604020202020204" pitchFamily="34" charset="0"/>
              <a:buChar char="•"/>
            </a:pPr>
            <a:r>
              <a:rPr lang="kk-KZ" altLang="ru-RU" sz="2000" dirty="0"/>
              <a:t>Тез шешім қабылдай білу дағдысы</a:t>
            </a:r>
            <a:endParaRPr lang="en-US" altLang="ru-RU" sz="2000" dirty="0"/>
          </a:p>
          <a:p>
            <a:pPr marL="285715" indent="-285715">
              <a:buFont typeface="Arial" panose="020B0604020202020204" pitchFamily="34" charset="0"/>
              <a:buChar char="•"/>
            </a:pPr>
            <a:endParaRPr lang="ru-RU" altLang="ru-RU" sz="2000" dirty="0"/>
          </a:p>
          <a:p>
            <a:pPr marL="285715" indent="-285715">
              <a:buFont typeface="Arial" panose="020B0604020202020204" pitchFamily="34" charset="0"/>
              <a:buChar char="•"/>
            </a:pPr>
            <a:endParaRPr lang="ru-RU" altLang="ru-RU" sz="2000" dirty="0"/>
          </a:p>
          <a:p>
            <a:pPr marL="285715" indent="-285715">
              <a:buFont typeface="Arial" panose="020B0604020202020204" pitchFamily="34" charset="0"/>
              <a:buChar char="•"/>
            </a:pPr>
            <a:r>
              <a:rPr lang="ru-RU" altLang="ru-RU" sz="2000" dirty="0"/>
              <a:t>2050 </a:t>
            </a:r>
            <a:r>
              <a:rPr lang="ru-RU" altLang="ru-RU" sz="2000" dirty="0" err="1"/>
              <a:t>жылы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жасы</a:t>
            </a:r>
            <a:r>
              <a:rPr lang="ru-RU" altLang="ru-RU" sz="2000" dirty="0"/>
              <a:t> 65 </a:t>
            </a:r>
            <a:r>
              <a:rPr lang="ru-RU" altLang="ru-RU" sz="2000" dirty="0" err="1"/>
              <a:t>тен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асқан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адамдар</a:t>
            </a:r>
            <a:r>
              <a:rPr lang="ru-RU" altLang="ru-RU" sz="2000" dirty="0"/>
              <a:t> саны </a:t>
            </a:r>
            <a:r>
              <a:rPr lang="ru-RU" altLang="ru-RU" sz="2000" dirty="0" err="1"/>
              <a:t>қазіргіден</a:t>
            </a:r>
            <a:r>
              <a:rPr lang="ru-RU" altLang="ru-RU" sz="2000" dirty="0"/>
              <a:t>  5 </a:t>
            </a:r>
            <a:r>
              <a:rPr lang="ru-RU" altLang="ru-RU" sz="2000" dirty="0" err="1"/>
              <a:t>есе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көп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болады</a:t>
            </a:r>
            <a:endParaRPr lang="ru-RU" altLang="ru-RU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23F84AF-BF65-4984-B16F-AE83C2D10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226"/>
            <a:ext cx="457239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7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ww\Downloads\EnBaqytty 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68" y="1031040"/>
            <a:ext cx="2471868" cy="247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81824" y="3494238"/>
            <a:ext cx="4032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SeroPro-Bold" pitchFamily="34" charset="0"/>
                <a:cs typeface="Arial" charset="0"/>
              </a:rPr>
              <a:t>ОФ «</a:t>
            </a:r>
            <a:r>
              <a:rPr lang="en-US" sz="2800" dirty="0">
                <a:latin typeface="SeroPro-Bold" pitchFamily="34" charset="0"/>
                <a:cs typeface="Arial" charset="0"/>
              </a:rPr>
              <a:t>EN BAQYTTY EL</a:t>
            </a:r>
            <a:r>
              <a:rPr lang="ru-RU" sz="2800" dirty="0">
                <a:latin typeface="SeroPro-Bold" pitchFamily="34" charset="0"/>
                <a:cs typeface="Arial" charset="0"/>
              </a:rPr>
              <a:t>»        </a:t>
            </a:r>
          </a:p>
        </p:txBody>
      </p:sp>
      <p:pic>
        <p:nvPicPr>
          <p:cNvPr id="6" name="Picture 10" descr="Картинки по запросу значок инстаграм вектор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515470"/>
            <a:ext cx="577456" cy="5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ртинки по запросу телефон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717" y="4192747"/>
            <a:ext cx="583043" cy="58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Картинки по запросу значок фейсбук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537194"/>
            <a:ext cx="503785" cy="50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E2E08EE-6071-40C8-938B-3154C6B355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6802"/>
            <a:ext cx="4572396" cy="701101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ECF14679-0D26-402B-8483-C45A50EDA086}"/>
              </a:ext>
            </a:extLst>
          </p:cNvPr>
          <p:cNvSpPr/>
          <p:nvPr/>
        </p:nvSpPr>
        <p:spPr>
          <a:xfrm>
            <a:off x="3923928" y="4068771"/>
            <a:ext cx="2542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SeroPro-Bold" pitchFamily="34" charset="0"/>
                <a:cs typeface="Arial" charset="0"/>
              </a:rPr>
              <a:t>+</a:t>
            </a:r>
            <a:r>
              <a:rPr lang="ru-RU" sz="2400" dirty="0">
                <a:latin typeface="SeroPro-Bold" pitchFamily="34" charset="0"/>
                <a:cs typeface="Arial" charset="0"/>
              </a:rPr>
              <a:t>7 701 642 </a:t>
            </a:r>
            <a:r>
              <a:rPr lang="ru-RU" sz="2400" dirty="0" smtClean="0">
                <a:latin typeface="SeroPro-Bold" pitchFamily="34" charset="0"/>
                <a:cs typeface="Arial" charset="0"/>
              </a:rPr>
              <a:t>7008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SeroPro-Bold" pitchFamily="34" charset="0"/>
                <a:cs typeface="Arial" charset="0"/>
              </a:rPr>
              <a:t>+7 701 924 6798</a:t>
            </a:r>
            <a:endParaRPr lang="ru-RU" sz="2400" dirty="0">
              <a:latin typeface="SeroPro-Bold" pitchFamily="34" charset="0"/>
              <a:cs typeface="Arial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C74F42C0-D511-4D27-B7A4-9952E29FE0D4}"/>
              </a:ext>
            </a:extLst>
          </p:cNvPr>
          <p:cNvSpPr/>
          <p:nvPr/>
        </p:nvSpPr>
        <p:spPr>
          <a:xfrm>
            <a:off x="1728481" y="5604143"/>
            <a:ext cx="21954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SeroPro-Bold" pitchFamily="34" charset="0"/>
                <a:cs typeface="Arial" charset="0"/>
              </a:rPr>
              <a:t>EN BAQYTTY EL</a:t>
            </a:r>
            <a:r>
              <a:rPr lang="ru-RU" sz="2000" dirty="0">
                <a:latin typeface="SeroPro-Bold" pitchFamily="34" charset="0"/>
                <a:cs typeface="Arial" charset="0"/>
              </a:rPr>
              <a:t>       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BBD375EB-4BDB-4A14-B1C3-F915860F478E}"/>
              </a:ext>
            </a:extLst>
          </p:cNvPr>
          <p:cNvSpPr/>
          <p:nvPr/>
        </p:nvSpPr>
        <p:spPr>
          <a:xfrm>
            <a:off x="6012160" y="5846232"/>
            <a:ext cx="36227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SeroPro-Bold" pitchFamily="34" charset="0"/>
                <a:cs typeface="Arial" charset="0"/>
              </a:rPr>
              <a:t>#</a:t>
            </a:r>
            <a:r>
              <a:rPr lang="en-US" sz="2000" dirty="0" err="1">
                <a:latin typeface="SeroPro-Bold" pitchFamily="34" charset="0"/>
                <a:cs typeface="Arial" charset="0"/>
              </a:rPr>
              <a:t>enbaqyttyel</a:t>
            </a:r>
            <a:r>
              <a:rPr lang="ru-RU" sz="2000" dirty="0">
                <a:latin typeface="SeroPro-Bold" pitchFamily="34" charset="0"/>
                <a:cs typeface="Arial" charset="0"/>
              </a:rPr>
              <a:t>      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56C17479-4C25-4558-A45A-3D2E0D4E417E}"/>
              </a:ext>
            </a:extLst>
          </p:cNvPr>
          <p:cNvSpPr/>
          <p:nvPr/>
        </p:nvSpPr>
        <p:spPr>
          <a:xfrm>
            <a:off x="6012160" y="5426850"/>
            <a:ext cx="36227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SeroPro-Bold" pitchFamily="34" charset="0"/>
                <a:cs typeface="Arial" charset="0"/>
              </a:rPr>
              <a:t>@</a:t>
            </a:r>
            <a:r>
              <a:rPr lang="en-US" sz="2000" dirty="0" err="1">
                <a:latin typeface="SeroPro-Bold" pitchFamily="34" charset="0"/>
                <a:cs typeface="Arial" charset="0"/>
              </a:rPr>
              <a:t>en_baqytty_el</a:t>
            </a:r>
            <a:r>
              <a:rPr lang="ru-RU" sz="2000" dirty="0">
                <a:latin typeface="SeroPro-Bold" pitchFamily="34" charset="0"/>
                <a:cs typeface="Arial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5984972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467</Words>
  <Application>Microsoft Office PowerPoint</Application>
  <PresentationFormat>Экран (4:3)</PresentationFormat>
  <Paragraphs>109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Бағдарлама мақсаттары</vt:lpstr>
      <vt:lpstr>Презентация PowerPoint</vt:lpstr>
      <vt:lpstr>Дәстүрлі әкелік түрі</vt:lpstr>
      <vt:lpstr>Тәрбиелеуге қатыспайтын  әкелік түрі</vt:lpstr>
      <vt:lpstr>Жаңа әкелік түрі</vt:lpstr>
      <vt:lpstr>Жауапты әкелік түрі</vt:lpstr>
      <vt:lpstr>Эрик Берн теориясы (1910-1970)</vt:lpstr>
      <vt:lpstr>Кешегі күннен естелік 3 сөз</vt:lpstr>
      <vt:lpstr>Үй тапсырмасы</vt:lpstr>
      <vt:lpstr>Ұрпақтар теориясы</vt:lpstr>
      <vt:lpstr>Презентация PowerPoint</vt:lpstr>
      <vt:lpstr>Тапсырма</vt:lpstr>
      <vt:lpstr>Презентация PowerPoint</vt:lpstr>
      <vt:lpstr>Презентация PowerPoint</vt:lpstr>
      <vt:lpstr>Презентация PowerPoint</vt:lpstr>
      <vt:lpstr>Презентация PowerPoint</vt:lpstr>
      <vt:lpstr>Концепция Life-long learning  (Бар өмір ұзағында оқу)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Aleksey&amp;Mariam</cp:lastModifiedBy>
  <cp:revision>42</cp:revision>
  <dcterms:created xsi:type="dcterms:W3CDTF">2020-06-27T03:12:24Z</dcterms:created>
  <dcterms:modified xsi:type="dcterms:W3CDTF">2020-08-19T07:50:46Z</dcterms:modified>
</cp:coreProperties>
</file>